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79" r:id="rId5"/>
    <p:sldId id="282" r:id="rId6"/>
    <p:sldId id="283" r:id="rId7"/>
    <p:sldId id="284" r:id="rId8"/>
    <p:sldId id="291" r:id="rId9"/>
    <p:sldId id="272" r:id="rId10"/>
    <p:sldId id="280" r:id="rId11"/>
    <p:sldId id="266" r:id="rId12"/>
    <p:sldId id="281" r:id="rId13"/>
    <p:sldId id="285" r:id="rId14"/>
    <p:sldId id="286" r:id="rId15"/>
    <p:sldId id="287" r:id="rId16"/>
    <p:sldId id="292" r:id="rId17"/>
    <p:sldId id="273" r:id="rId18"/>
    <p:sldId id="275" r:id="rId19"/>
    <p:sldId id="269" r:id="rId20"/>
    <p:sldId id="274" r:id="rId21"/>
    <p:sldId id="288" r:id="rId22"/>
    <p:sldId id="289" r:id="rId23"/>
    <p:sldId id="290" r:id="rId24"/>
    <p:sldId id="293" r:id="rId25"/>
    <p:sldId id="276" r:id="rId26"/>
    <p:sldId id="277" r:id="rId27"/>
    <p:sldId id="278" r:id="rId28"/>
    <p:sldId id="262" r:id="rId29"/>
    <p:sldId id="267" r:id="rId30"/>
    <p:sldId id="268" r:id="rId31"/>
    <p:sldId id="270" r:id="rId32"/>
    <p:sldId id="294"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36" autoAdjust="0"/>
    <p:restoredTop sz="94660"/>
  </p:normalViewPr>
  <p:slideViewPr>
    <p:cSldViewPr>
      <p:cViewPr varScale="1">
        <p:scale>
          <a:sx n="51" d="100"/>
          <a:sy n="51" d="100"/>
        </p:scale>
        <p:origin x="1135" y="4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D34B2EFE-A001-44D2-B282-8D7B05AAD41F}" type="datetimeFigureOut">
              <a:rPr lang="en-US" smtClean="0"/>
              <a:pPr/>
              <a:t>9/22/2022</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C996A11-2B75-4B65-997E-BE402022C0B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4B2EFE-A001-44D2-B282-8D7B05AAD41F}" type="datetimeFigureOut">
              <a:rPr lang="en-US" smtClean="0"/>
              <a:pPr/>
              <a:t>9/22/2022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96A11-2B75-4B65-997E-BE402022C0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4B2EFE-A001-44D2-B282-8D7B05AAD41F}" type="datetimeFigureOut">
              <a:rPr lang="en-US" smtClean="0"/>
              <a:pPr/>
              <a:t>9/22/2022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96A11-2B75-4B65-997E-BE402022C0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4B2EFE-A001-44D2-B282-8D7B05AAD41F}" type="datetimeFigureOut">
              <a:rPr lang="en-US" smtClean="0"/>
              <a:pPr/>
              <a:t>9/22/2022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96A11-2B75-4B65-997E-BE402022C0B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34B2EFE-A001-44D2-B282-8D7B05AAD41F}" type="datetimeFigureOut">
              <a:rPr lang="en-US" smtClean="0"/>
              <a:pPr/>
              <a:t>9/22/2022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96A11-2B75-4B65-997E-BE402022C0B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34B2EFE-A001-44D2-B282-8D7B05AAD41F}" type="datetimeFigureOut">
              <a:rPr lang="en-US" smtClean="0"/>
              <a:pPr/>
              <a:t>9/22/2022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996A11-2B75-4B65-997E-BE402022C0B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D34B2EFE-A001-44D2-B282-8D7B05AAD41F}" type="datetimeFigureOut">
              <a:rPr lang="en-US" smtClean="0"/>
              <a:pPr/>
              <a:t>9/22/2022</a:t>
            </a:fld>
            <a:endParaRPr lang="en-US"/>
          </a:p>
        </p:txBody>
      </p:sp>
      <p:sp>
        <p:nvSpPr>
          <p:cNvPr id="27" name="Slide Number Placeholder 26"/>
          <p:cNvSpPr>
            <a:spLocks noGrp="1"/>
          </p:cNvSpPr>
          <p:nvPr>
            <p:ph type="sldNum" sz="quarter" idx="11"/>
          </p:nvPr>
        </p:nvSpPr>
        <p:spPr/>
        <p:txBody>
          <a:bodyPr rtlCol="0"/>
          <a:lstStyle/>
          <a:p>
            <a:fld id="{EC996A11-2B75-4B65-997E-BE402022C0B4}"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D34B2EFE-A001-44D2-B282-8D7B05AAD41F}" type="datetimeFigureOut">
              <a:rPr lang="en-US" smtClean="0"/>
              <a:pPr/>
              <a:t>9/22/2022</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EC996A11-2B75-4B65-997E-BE402022C0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4B2EFE-A001-44D2-B282-8D7B05AAD41F}" type="datetimeFigureOut">
              <a:rPr lang="en-US" smtClean="0"/>
              <a:pPr/>
              <a:t>9/22/2022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996A11-2B75-4B65-997E-BE402022C0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34B2EFE-A001-44D2-B282-8D7B05AAD41F}" type="datetimeFigureOut">
              <a:rPr lang="en-US" smtClean="0"/>
              <a:pPr/>
              <a:t>9/22/2022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996A11-2B75-4B65-997E-BE402022C0B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34B2EFE-A001-44D2-B282-8D7B05AAD41F}" type="datetimeFigureOut">
              <a:rPr lang="en-US" smtClean="0"/>
              <a:pPr/>
              <a:t>9/22/2022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996A11-2B75-4B65-997E-BE402022C0B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34B2EFE-A001-44D2-B282-8D7B05AAD41F}" type="datetimeFigureOut">
              <a:rPr lang="en-US" smtClean="0"/>
              <a:pPr/>
              <a:t>9/22/2022</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C996A11-2B75-4B65-997E-BE402022C0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371600"/>
            <a:ext cx="8458200" cy="2362200"/>
          </a:xfrm>
        </p:spPr>
        <p:txBody>
          <a:bodyPr>
            <a:normAutofit/>
          </a:bodyPr>
          <a:lstStyle/>
          <a:p>
            <a:pPr algn="ctr"/>
            <a:r>
              <a:rPr lang="en-US" sz="8800" dirty="0" smtClean="0"/>
              <a:t>WELCOME</a:t>
            </a:r>
            <a:endParaRPr lang="en-US" sz="8800" dirty="0"/>
          </a:p>
        </p:txBody>
      </p:sp>
      <p:sp>
        <p:nvSpPr>
          <p:cNvPr id="3" name="Subtitle 2"/>
          <p:cNvSpPr>
            <a:spLocks noGrp="1"/>
          </p:cNvSpPr>
          <p:nvPr>
            <p:ph type="subTitle" idx="1"/>
          </p:nvPr>
        </p:nvSpPr>
        <p:spPr>
          <a:xfrm>
            <a:off x="1219200" y="4068762"/>
            <a:ext cx="5562600" cy="1752600"/>
          </a:xfrm>
        </p:spPr>
        <p:txBody>
          <a:bodyPr>
            <a:noAutofit/>
          </a:bodyPr>
          <a:lstStyle/>
          <a:p>
            <a:pPr algn="ctr"/>
            <a:r>
              <a:rPr lang="en-US" sz="4000" dirty="0" smtClean="0"/>
              <a:t>United States History I</a:t>
            </a:r>
          </a:p>
          <a:p>
            <a:pPr algn="ctr"/>
            <a:r>
              <a:rPr lang="en-US" sz="4000" dirty="0" smtClean="0"/>
              <a:t>Mrs. O’Connor</a:t>
            </a:r>
          </a:p>
          <a:p>
            <a:pPr algn="ctr"/>
            <a:r>
              <a:rPr lang="en-US" sz="4000" dirty="0" smtClean="0"/>
              <a:t>Room # C122</a:t>
            </a:r>
            <a:endParaRPr lang="en-US" sz="4000" dirty="0"/>
          </a:p>
        </p:txBody>
      </p:sp>
      <p:sp>
        <p:nvSpPr>
          <p:cNvPr id="23554" name="AutoShape 2" descr="data:image/jpeg;base64,/9j/4AAQSkZJRgABAQAAAQABAAD/2wCEAAkGBxMSEhUTEhMWExIXFRcaGRgYFx8YGxoZGhgXGRgbHR0YHCghGholGxcXITEhJSorLi4uFyAzODMsNygtLisBCgoKDg0OGxAQGzYkICQsNDQ0NDQ3LCw3LCwwLCwsLC8sLC8sNy8vLzQsLCwsLCwsLCwsLCwsLCwsLCwsLCwsLP/AABEIAGECBQMBEQACEQEDEQH/xAAcAAEAAgIDAQAAAAAAAAAAAAAABgcEBQIDCAH/xABFEAABAwIDBQQGCAMGBgMAAAABAAIDBBEFEiEGBzFBYRMiUXEjcoGRobEUMkJSc7LB0TM0YhUlNUOC8CRTk6LS4RbC4v/EABsBAQADAQEBAQAAAAAAAAAAAAADBAUGAgEH/8QAOREAAgEDAQQFDAICAwADAAAAAAECAwQRBRIhMUETUWFxsQYUIjIzNIGRocHR4XLwQvEVI7JSksL/2gAMAwEAAhEDEQA/ALxQBAEAQBAEAQHTV1TImF8jgxjRcuJsAvjaSyz1CEpyUYrLZW20G9YAllHHm5dpJoPMNBuR52VOpd8oo6O18nm1tV5Y7F93/shtVt1iDzc1Dm9GgNHyVd3FR8zYhpFnFY2M9+Tuot4OIRn+MJB4PaD8rFfVc1FzPNTRbOf+OO5kuwXeww2bVRFh+/H3h5kHX3XViF2v8kZFx5PTW+jLPY9z+fDwLCwzE4qhgfDI2Rp5g/PwVuMlJZRz9WjUpS2aiwzLX0jCAIAgCAIAgCAIAgCAIAgCAIAgCAIAgCAIAgCAIAgCAIAgCAIAgCAIAgCAIAgCAIAgCAIAgCAIAgCAIAgCAIAgCAIAgCAIAgNJtRtPBQx5pDd5+rGPrOP6Dqo6lWNNZZcsrGrdz2YcOb5IpDaLaOpxB5c89wE5WA2Y39z1VLZq13nkdN0tlpUdlb58+v8AS7DXsw9xFy4AeOgHvcpXbU4LM2Uo61eXEtm3pr6v68DrljYODy4+Vh7zYn3KrU6L/DJt2fnvG42fhnP4OguCiL587VviPevuGeXUguLXzRmYVjMlM/PBL2budiLHzB0K9RlKDyiGvRoXEdmok0S+g3qVjfriKYeRafe02+CnV3NcTLqeT9tLfBtfX+/MlOA70YppGRywuic42zBwc0HrexAU9O6UnhrBlXehVKMHUhLaS5cywGOBFxqCrRgnJAEAQBAEAQBAEAQBAEAQBAEAQBAEAQBAEAQBAEAQBAEAQBAEAQBAEAQBAEAQBAEAQBAEAQBAEAQBAEAQBAEAQBAEAQEW232xjoGWFn1Dh3WeA+87wHzUNasqa7TT07TZ3csvdBcX+Cmp+1qpDPUOLnON7cLjkP6W9FHSt3J7dTiXL3VY0Y+bWe6K59fd+fkKqdsXdABeOX2W+fienv8ABfK1zs+jA+6bojq4q3HB8ub7zLwHZeprzma5jW3tnlda/iGNAJPsAHVV4UJ1fSbNe51S2sv+qEctcluS72bDF92tbA0vb2c7R/y3EOt6rgPgSvUrSS4byKhr9CbxUTj9V/fgYOyu05o3Wkgjmiv3g5jc48nEXv0K80q7p7mtxNf6VC7XSQliX0f960XNs5j9LVsvAWggasIAc32fstCFSM1mJyFzaVbaWzVjjwfcz7jmINg40kkzSNXMY1wHmL3+C9lY0U1ZhlU0dpTMJN7A9k1+nG3fDr+S8SUHuZZozuIJ1KeUlzWTWz7s6SojElLJJDmBsHHtGg8LG5vx/qUMrWD4bjSoa9dQ9fEl8vqjVw4TjOGG8P8AxEI+ywl4t6jrOafVv7VGqdal6u9Fyd3p177ZbEuv9rj8USfZneJBUOEU7TTz8LO0aT4AnUHoVNTrqTw9zM670mpRj0lN7cOtfcmoKnMk+oAgCAIAgCAIAgCA0WL7X0dM4slnaHt4tALnDnwAUUq0I7my/Q0y5rxUoR3PnwMPB9vaSpkMcZeCBe725Qeg1v8ABfKdaM3hHq70yta01Oo1vfIlAKmM4+oAgCAIAgCAIAgCAIAgCAIAgCAIAgOJkF7XF/C+qZPuy8ZwddXVMiYZJHBjG8XONgOWpXxtJZZ6p05VJKMFlsjFfvHw+LhKZT4RtLvibD4qGVzTXM1KWiXdT/HHe/6yQ4XicdQwPjNwQDbmLi9j1UyeVky6kHCbi+Tx8jMX08BAEAQBAEAQBAEAQBAEAQBAEAQBAEBCdu9vGUYMUNn1BHm2Pq7r0VetXUNy4mzpukyuf+ypuh4935K+2c2cqK+V00pvrmfJJwbpe5HN1uDeAFr2XyjRx6c+J61LUlNeb226murn+vE6toJmQXERcTqGl1r2HF1hw6DxPRfbmrsrZXFnnRdPVep0s/Uj9X/eJHKqncwNzfWc3Nbwvy81Qq09hpM6uyu1cwlOPBSaXcuBtn4jHExrGd8taOdmj28zfw96tzuoxWzA5+30KrXm6tw8Zecc/wBHGSurKq3ee5o0GtmjyLjr8VGo16u/9FuVTS7H0Uk3/wDZ/PgdLsCqOOUOPrXPxXx2lQ9w8oLR7mmvgvszFaZad4d34ZBwOrT7DzULjOm88DShVtryGympLq/XFE/2Z3oyMsysb2jeHaNADh5jgVZp3fKZiXnk/wD5W7+D+z/PzN1VbKUWKzfS4ql2uXM1hFwRw4i7eCn6OE5KomZbvLq1oO0lHCeeK37+JJdn9l46QkslmcD9l7wW+dgBqpzKN6gIntthGHzi1U5sUtu68Gzx/wCQ6FRVYQkvSL9jdXNCWaGX2YymRPYnaSSmqvoUkzaiA/w5AfIjjra19DwI8FFQk1Jwbyi/qlCnKjG5jDYk3hrhv6y1yLjoQrRhJ43lJ7xqJ9HUNEUsrWPaSG9q82sbczdZ1zHYktlnaaNWdzRk6qTafUvwdW7WuqpassY9xDRq5z3HQ2JFjceCsWsfR2uZj65Wl07opJRWHuS446+JeLeAvxVkwj6gCAIAgCAgW9rCWOpHT6B7Czlxu4N4+1VrpLo2zb0KrPztQzuae74NlP4U4iqp7H/M/QqCz9Z9xqeUXsI/y+zPTUX1R5BaByBzQBAEAQBAEAQBAEAQBAEAQEU3h4bnppJmlzZImOILXuboNeDTY+1Q14pxb6jU0q4nCvGmsNSe/KTKQ/tidtj2kj7uaLGRwGpA5FUaC254bOn1Wfm9tKpTis7uS5vuPQezDJhAwzOu4tHO+llqHCttvLNuh8POO10M9NVSGoc7tM7nB4JN9SQQRw8lmSoVNrgd1Q1OyVBLaSWOH65ltbt8VlraO9Q066d4cRyuDzWkluwziZT9Nyhu37uwqjbHD209bNEz6ocCP9QB/VZVaKU2kd9ptWVS1hOby8FgbkHE08tzf0jvzFakPVXccHc+3n/J+LLLXohCAIAgCAIAgPj3AAk6AalD6k28IqjG96Tm1Q7GxpGGztLmT+oeAvwVNXDlUSjwOjlo8KNlKpV9fGe7s/JZuFVomiZKNA4XVw5sy0AQBAEAQBAYmJYnFTsMk0jY2jmTb3eJXmUlFZZLRo1K0tmmssqvazee+QGOjBiZzkd9Yj+kfZHXiqVW6b3QOostChT9O4eX1cvi/wCo0myWy0tVKC4G5OYl2uUH7b78XHWzTz+EtChs+lLiUNW1bpv+ih6nN9fYuzx7iwtpqqOlgFJD3WgXkPO3E3PNx4np5qy3hZZh06bqTUI8XuKywyifVzdoWktzBrG/eN+63yHEnz6qpRg6kull8DotSuo2lBWVHjj0n4/F+BmbxMI+izRMJzOdEC633sxuAPDgAvF2szWOZa8n6qVtPaeFF/Y44Ns5YCScXOlmcbX4XA+s7p+qmo2yjvlxM3U9ZnXbp0XiP1f4X9ZYuFbHOcA6ZxjHJjbZrdSbgHoBp4q1kwsHHH/7NoG+kYZJCNGmRzifO7rD2D2KOpUjBZZatbKrcy2aa+PJFb43tUJrtjp442eBGb5khUal05LCR1FnoUKMlOcm2urd+zR0VKZXZQ5jPFz3ZWgfM+QUEI7T44Ne4r9DDaUXLsW8srYnDMOgmjtVPqKpxGUMzNZf1W6lo55ri2pV6jCnF7nlnJ6jc3teOakNmC7Pu9/yLSVowwgIlvB2Q+nxsMZa2dh7pdfKWn6wNgfMeXVQ1qPSLtNPTNRdnJ7sxfLt5FVQ4WaTFGQZs5jkAzAWvdoPC5tx+CgoQ2Kzj2fg1dUufOdOhVaxmXhtIv8Ai+qPIK6cuVLvr/j0/wCG78wWfeesjrvJ32M+/wCxrtzH89N6o/KFYtfZoyNc98l3LwJptLvJhp3mKBvbyA2LswbG087u526L5O4SezFZZ7t9GlKn01eWxHj24I1HvWqWuu+GJ0Z+6XD3ONwfco516kH6SLlDSbK6pt0Jvd1/gsXZnaWGtjzxXB5tPEFWqc1OOUYV3aztqrpz4r6o7do9oIaKLtJj0a0aucfAD9V8qVIwWWerOyq3U9imu98kVxVb153O9DDEwcmvJc4jybayhVWrNZitxqVLCwtpdHXqNy7FwO/CN6784bVQta0mxcwkW8CQ7l7V5p3EnLZkiW70ajGg61Ge5LO/G/4ki3kVLZcKlew3aTER/wBRikuvZv8AvMpaF77Huf8A5ZSuF/zVN+L/APUqvZ+s+42PKL2Ef5fZlpY5vImo5XQyU0ZLANRKbWPA6t00Us7iUZbOClb6PQrUFW6RpdqS+5kbO7yTUPAdCwMPNjy435fZAt7VNCU36ywZdzStIL/qqOT7sL5my2x28josrGs7WdzQ7LewaDwLj18Oi8Vq6huW9lnTtKldJ1JPZivr3EVh3n1er+yhkjHEMz6f6uC+SnWistIlpW2nVp9FGck+TeMMn+y20sVdHnZ3XADM297HwU8JbUVIyrmg6FaVJ8maPareNDSvMUTe3lGjtbMafAnmfG3BQzuEnsxWWaVro8qlPpq0tiPHtwRyPeZWHvCKF7BxDQ/h63BfHKslnCPVOjplSXRqck3zeMEr2U2/grDkcDDL90kEH1TzXqlXjU3cyHUNJq2npetHr6u8zNsdopaNgfHT9s22rs4aAeo4leqs5QWUskdhaUbiWzOpsvO5Y4kDod6s/a5pmM7HKe4wa3uLHMT5+9VqdzJy3m1daHRhR9B4ed7b3Jczsrt6dU1/dgiazjYuLjbqQbBeqlepHe47iK10qxr5jGq5SXUS/Y7bmKt7jm9lMOLb3B6tPgpqNZVF2mXqOnSs5rfmL4P8ktUxmhAaXbP+RqfwX/JR1fUZd033un/JHnJ3Fn4jPzBULX2h1eu+5y714np3Cv4MfqN+S0zhz5itU+KJz2RmVw+wHBpPjqdF5k2luWSWjCE5qM5bK6+JT+0e3z5nFv0OJrmkj0l3ke6wVKd3JbksHU0PJ+3aUpTck+rcWRsNjMVVTh8TAxosLDxsry4HJzWJNFSbyP8AEqjzb+Rqy7j2jO80j3On/eZ17F7WzUcT2UwjkBeScwcTcknTKralW2VhGBOhpvTSVSo223w4LLJxs/vUa94ZVRdnc2ztN2g9QdRr5r5TusvElg93eguEOkoS2lxx2dnWWLHUNczOHDJa976W8VbOeSbeEV1j+9RjHllKxrwCQZZDZn+kDUi/vVV3DlLZprJux0eFGl0t3LZXUuPd3mvpt6tQxw7aCN7DzZmabc7ZuK8yrzpvE0S0dKtbum5W82muv7lgYftFHU05mph2rg2/Z3DTfwN+Csqe1HajvMads6Vboqz2e3j8SvMW3pVTXOYyCOJzSQcxLyLe4KnO6mnjGDpLfQbaUVNzck+rcdeJb05zExsDQ2SwzyObfUaHK06am5X2pctJKJ4tNEpynKVXhl4XZni+ZlYfvKlmhdEYmPnDTm72QZSCM1rHXp0UkKs5084KlfT7ahdqMp4W5rm854FW1IGQ5jZvM+RVGllTWDpr9QlQmqjwsb31FnbO7wJWRsjbCxzQyzO867jfmbaC1+S0lKq+KONqUbCKWzUb39XI7pt7ErHFrqRocDYjtD/4qu7uSeGjVp+T9KpFTjUbT7P2SnZPbH6YCMjQ7lkcXN9pIFjdW4uTWWc9cQpQns022lxysfc0GN7yZ6SUxTU0QcLG4mOXXhqWBQOtNS2cbzXhplrO3846VqPav2SzZ7aVtTEJMtjzsbi/QkAkexWVnG8w6igpPY4dpgY1vEo6cll3ySA2LGtIIPXNayhncQhuZo2ukXFwtqOEuvP4IVi+9WokBFPG2EfePfd8RZVp3cn6qwbdv5P0YPNWW12cF+SDV9dJM4vmkdI/xcb+7w9iqyk5PLNylRhSjs01hdhNNjthO1tPUyxRs4taHte7zNjlB8728FoUKCj6T4nJarq0qzdGnlR58m/wv6ywHYnS0kRjpSx7+Ng7NqdM7zz4fpoOFrOTCcWllog2L07pxZzjZzrvd9oi97C3NzrDT9l5qQ21h8Ce1uPN5OpH1sbuzPP5cCRQsiwqn+kTACXLlij+4PDz4XPs6n5OahHIt6FS5q7K4vi/FsjOGUkk8hrKq5kcbsa77DTzI5G3uHw8UoPO3Pj4Fq9uYRirah6i4v8A+T6+7qJ3sthFyJ3jQfwwfznzHDprzFpjMRz262qbQw6EGZw7o8Op/wB8uiiq1VTjkv2FjK7q7K3JcX1Iqml2drK4meX0bHXJfLcaE/ZbbM7pwvoqioVKj2pbjop6raWUOioLax1cPi+ZLcK3WRNYZKqZ5sL5WgMsAL68del9OqmjaQXHeZdXX7mT9BKP18Ssa0M7R4jByZjlB1Nr6eaoSxtPB11FyVKLqPfjf8t5c27TZAUkQnlb/wATI3gf8th1DfWOhPu5LSoUdhb+JxWq6g7qpiPqLh29p82v3hR0rjFCBLKOJ+yP3/3xSrcRhu4s+2Gk1bpbb9GPX19xXFft3XSk+nLAeTbD5fsqcrmo+B0VPRLOmvSWX2t/Y6afbSuZwqXnz1+a+K4qdZJPRrKS9THxf5PuzBlqq5kpBec+ZzrceStUIT2nOfMwtVurboY2tDhF/Dnz58T0HGNB5K0YBUm+v+PT/hu/MFn3nrI67yd9jPv+xrtzH89N6o/KFYtfZoyNc98l3LwOe1m7V4m9G9sdKXXcXutYXva5PBfY0YU5bQr6pc3dPocfJb2cd4D6QQU0VK5jzGXBxZ5DnwOqr3U4yxg19Dta1Bz6WOMpcTE3U1bm4iGA910YuPaVLaeo+8oeUXvEf4/djediTpq+RpPditG0ey7j7SfgqtzLM32G5o1BUrWLXGW9m53I4DG9klTI0Oe5xtfWw5D3LSgsRSOKuKjqVpTfNsmmO7v6OqeHvjAIN9F6Itp4xncYu8akbFhMkbBZrTEB/wBRir3Xs3/eZraF77Huf/llJU8hZLHIBfI7Nbx0ICpUaqpts6fUrF3cIwTwk8vuxyN3QYU7FaoNkdcvdnlJ6cGjoLBW7ZKWZviYOtynS2beKxTS3dveXjg2ztPTMayONosBrbVWjnypt7OGvjrTKQezla3KeQLRlLfhf2rNuotTz1na6HXhUtlTXGPFd/M7NgdrKamiNNUxejPB4F7esONuoUtO6XCZRvNBltOpbvtx+GSKOhjoKaqq6SQOjdGcljexdo0+y/wU0moUm4mbRp1Lm/jG44538uC/RUMsRlkjjJPpJWhx5kak++yq2izPJv6/NxtUlzaX3PSOCYLDDAyNsbbZRfTjotE4soraml+jV07Gd3JLdtuQNnD5rJqehUeOTP0K0auLSO3v2o4fgWRhmMCtwed77OeyGQX6hpsfgtGbzTb7DjbKGxfQh1TS+pTFS24aDwL2fmCoW3tEdVrfucvh4lwbWYHBHhGdkYDwIzm56uAPzVy59mznNDbV5HHNPwKywGpdHV05abEyAeyxP6KvZ+s+42PKP2EP5fZnpVhuB5LQOQOSA0u2f8jU/gv+Sjq+oy7pvvdP+SPOTuLPxGfmCoWvtDq9d9zl3rxPTuFfwY/Ub8lpnDmS5t9DwQHnjbaMNr6kNFgJNB7Asit7Rn6HpvutPuLD3IfyP+pay4H5/U9d95Bt4/8AiVR5t/I1Zdx7Rnd6R7nT/vMl25LDonUbnOjaXF3Ei61I8EcLV9pLvfiRnejhjIK45AGtkY19hyOoPyWbdRxUO00Oq52iz/i2vudVFtRJ/Zs1PmN87WX55Tq4e7RTTqPoF2lC1tYf8rPdujv+L/2Rejia6ohDhmsSQ0mzTa3G2vP4rxa7W9xJtddF7Eara48En1ccsnG2E0tTFG1tPHGIiSBGS5x0tbVoU1anUqLG4z9PvbOzlKScnnsX5OrdY+pZWZTE9kTgA7MLC+q90KcqaaZV1a9pXdSM6aawsPP+zC3lRBuIzhosO4bDqxt1SufaM6fRvcofHxZ2bttkhXid0ryAHENA5WJA+SvQpxdNJo5a7vK8Lyc4yaabXwW4mmzu7iOiM8zndq5zHWvy7psveyoxwioqs6tdTm8tteJTFZ/DPs+YWZQ9pE7rVfdavcz0RsfhsP0SF3Zsvk42WsfnpX297AxFOyoYLMlFnW4B7R+o+Sz7uGJbXWdhoF1t0XRfGPDuf78TL3N4i1rpIHWH2gfn+qs289qHcYus23RXTa4S3r7/AFNLi8QxSuJAu2SUBn4Uel9PFwJXyj6UnU+CJNSfQUKdouXpS72XVh9AyGNrGNAAAHBWDFI5tVsNDWHOdJPHn7wvMoxlxRLRr1aLzTk13FfYruzqY7mJ2cdR+yrytIPhuNehr9zDdUSl9H9PwROtw6SE2lyh33Q6593Ee1VKtJQ55Ojsb+V0s9G4rr5HClZI9wZHmLjwAJ9/QdV4hGUniJPdVqFCHSVcfTL7iwNnMFcxvZsBmlJu8t1APgXHRrQPG3PxWrSpqnHBwd9dyuqrqPcuS6kS5lLBQM+kVb2mQDut5NP9N+J5Zj8OfqUlFZZDRozqzUKay2RCF0mIz/SpwRC0+hjI0Pg633Ry8TqoYJze3L4fk0LmpC1pu2pPMn6z/wDyuzrJbguF9u7M4ehadfB7vAeLRz8Tp4qcykb/AB3GoqSIySuAAGjb6uPgF5lJRWWTUaE601Cmstlb4BQuxKodXVIvEHWiYeBI52+62wFuZHTWCnHpJdJL4Gte1VZ0vM6T3/5vrfV/fyWBQ0/aSXP1Iz75P/z8z0VkxDT7z8eFPSmNp9JKC0dG8z+nvUNepsQ7zT0m084uFnhHeyA7rtnRVVPayAmGAtdrwdJxYOtrZiPVvxVW1p5e0+Ru69eunTVGPGXHu/ZPd5O0/wBEh7OM+mkBA/pbwJ/316K1Xq9HHtMLS7B3Vbf6q4/j4lNYdh8lU82Nm370jjYedzoAq1KgmtuobOoarKnLze1W9bsrfjsSJzhuwtL34hURmq7O7RfNa40Nr94ag6FWvQacEYObmMo3NRNpPi88U+HYYkO7OYua1x7l9TzPU9Oi+RoQi8o91tUuKtNwk+Ly/wAdi8S0sB2ehpWBrGi/MqYzjcICot9f8en/AA3fmCz7z1kdd5O+xn3/AGNVuhlyVdQ+18sZdbxswFT2zxSyZesx27/Z69k0202PT1GeaQ53cWs+y3wAHTxVVSdSa2jp6lGNhaT6Bb0vi+1mZjeDSQ0UE0smZ8j9GjQAZTwCmu0lFJGJoFSdStUnN5eOPxPm7FwGJtJNhkA18bu0Xq0foPvIvKCMncRwv8fuzu3mUDosQlJHdks9p8bix9xBVa5jio+029HrqpaRxxjuJVucxSJkL4HPa1wdcAkC46XV2jWjKPHecvqOnVaFaTUW4t7mvAm2IbV0kL2sdM1z3ODQ1hzkX5kN4DqV7dWCeMkFPT7icHPZwks5e7xNRvOma/DJi0gi8eo/Eao7r2b/ALzLWhe+x7n/AOWUXFCZJoWA2zPt/wBp4qpbwU20+o6HWLmdtCFSHKXzWHuNx6fDqnm2Rh9jm/sV5zKjMnlGhqNt2P5xf9+Zd+yO0kdbCHNNniwc2+oK0oTU1lHEXVrUtqjpzX7XWiPVGMw1k89BVsAc2ZzYzwu37J15/uFHGam5QlyLtxaytqdK4ot4kuPUyDbbbGOoQJA7NE52UeIOpHyVW4oqHpRN3RtSqXLdOrvaWc9feYOy9XJL21C03EkRIHg4ElvvIXujFzpOJBqVaFvqFKr2b+7h4GmgGSaMuFiyUXB4ixsVFby2am8vaxR6a0bhvxv+H+j0vQTB0THA6FoPwWmcMee9vsRY+tqZQQWZ7AjW+Vobp5kLKmukqtLrO+tpK1sYupu2Y/vBMtg6J8eCVTnixfDKfe1x/VaNRYptdhyFjNzvacnzmn9SsJfsfiR/mCz7b2iOr1v3Ofw8S8Ntz/cx9WL8zVdufZs5vRPfI/HwKbwz+Zp/xh+VyrWfrPuNnyj9hD+X2Z6ai+qPILQOQOaA0u2f8jU/gv8Ako6vqMu6b73T/kjzk7iz8Rn5gqFr7Q6vXfc5d68T07hf8GP1B8lpnDmuw7aaGaWSJpHckyA3uHGwLreR0XiE1LOORaubWVCMHLjJZx1byk9uT/eFT+KfkFl1vaM7nTfdafcWFuQ/kT6y1lwPz+p6772QbeP/AIlUebfyNWXce0Z3eke50/7zJzuSbajcDxD9QtOLzFHDV4uNWUXxy/Ehu9TFGTVz8rgWRMDCeVxcu16E29izrh7dTCO00in5vZqVTdnf8DWbMYHJUYfU1DWk2kD2ix1aDbTrl1VmrSfQpLkY1jfxeoyqS4Tyvx4GHgVW2Gpildwa7XyPFVbeqoS38GbWr2Mrqktj1o8O3rRfUe0FAYxJ29OGkX+u2/uve60OlhjOTkFYXTls9HLPcxge0NJUl3YOHddluW5c3Vt+I6r7Cop8D5dWlS2aVTi1n/ZUG88/3lP5R/kas659ozs9G9yh8fFkq3G/wp/xHfmctGn6i7jjL33mp/J+JZVa0mN4HEscPgV6lwIaTxOLfWjy5WtOQi2ot8CLrKoe0R32p77WpjqZ6N2Pmb9EgbmGbs75b62vxt4ahaueR+f7MtnaxuOG3eD/AEqilYBd7RnZ6zdR79R7VHWhtwaLumXPm9zGT4Pc+5lB0Ve6ElzXZO65pPgCLFZ9KclmK5nZX1vSns1anCm8/D/eC091uFhxdU27oAbH5BacYqKSRwletKtUlUlxbLJXohPjuCAoPavG8QEz4aid4sTYN9G0jkQG2uPes2s6qeJM7bTKdhUgpUorPNPe18/EjUeW4zXy372UgOtzsSCL+arrGd5rVFNxag8PkWPs1X4LCzXtcx49qeJ65SAR56LRp1qMVhbjjbvTtRq1Nqotp/D6GyxTedTxMLKSK+mhsGtHsCTuoLhvPVvoNxN/9nor5sj+EYZVYlKKipD5GX7rLWa7wzE2aG9OJ8LcflOnKb26nyPt3d0bWDt7T4y59yZPBh8MIzVczGj/AJbXWFvA/af5AAdCrTaXEw4QlN4iss02Nbz4IhkpWZyBYHg0W4WA5f7sq07qEeG82rXQrirvqeivr8iBGWrxWoDS4k8XH7EbebjyHQc1VW3Xlv4G5PzbSqGY+s/m3+C3cJow2NkNOLRsaG9pxaABxH33Hppc6+C0ksLCOKnOU5OUuL3mZiuM09BF33AZRo2/ecfH2nmeZXyU1FZZJQt6leexTWX/AHiUZtTjz62d0ruHBrfAcgsurUdSR3VhZxs6Oy3v4t/3ki79iMGFJRxR/bIzv9d2p93D2LTpw2IpHE3lw7ivKo+b+nIqnbGjrKytlLaaoe0OLW+ieBlGn1iABw8VSrQqTqZS3HSadcWltaKMppSe99e/u6kZNFs1iphdDHTMgieLODi25HUkucPZZSSjXmsPCKtKtpVvNThtSkue/wDRrsY2KrKKL6RI5jQ0gdx5zC+mhsFBO3lCO1k07fV6F1VVFQe/rx38Ca7ocWkkjfG9xflcbFxuddeJ1V23eaaOb1iCheTUVhbvBFjqYzAgKY3yVQdWRxj/AC4hfzcSfkB71nXbzPB2fk/TcbZy65eBw3IQF9RUS/Z+r00AafjdXKEdmmkc5qlZVbucl14+RlbXbCTxvLqSMSRk6N4ZegsDoopWqbyng0qPlFVjDZqQ2n15x89xi4PsZXVDC2dgjHIkkkW4AX4DyXvzeLWGVXrVdVFOCUUv8VwfeYFNsJiDaloa1oa0gh5BOo4HovNO2jF5e893euVq0diC2U+PPJZ+M7JCqpWxzOvM3UP5gqadOM1hmba3lW2ntU3+yqcV2Cr4nENiEg5EEj9Cqvma6zcj5STS309/f+jJ2f3dV0jwZbQM52GtvMqenQjDeuJm3urV7pbL3R6l9ya7V7HzPhbFFJK9gA9HcZLjmdLk+ZSpR2+LPlnqLtV6EFnr35IRBsBiTXhwa0WNxYG49/NeI2yi8plqtrk60dipTTXxJ3iuykldTt7duSpY0APtYnztxupKlKM1hlK01CrazcqfB8uREcK2NxSmlzxHJrxZxI9twfcvEbdR9Vst19ZddYqUov5m52l2OqZ3CribkqdC8DS5AAuPA6L7OgpS2k8M8W2rzpUuhnFSh1M0eJYLilWGtmEr3N+rm+qOtgBc9V5dvtevLJ7jrCopq3pKGe9kq3cbvPoTjPO7PO7n4KwkorCMmrVnVk5zeWzltzu/7dxnp7NlOrhycf3UNS3jPfwZo2Wr1raOx60ep/ZkRdHi8cf0c9uI7ZcrbajwzZb2XnoZ4w57ix/ylpGW3G3W137s92DjgO7Ceola+pHZwtIIZ4+fipKdGNPgUb3Ua12/TeF1IsTavZt76cQwPkawMymJlg13raX9l19qU9vdk82d75s9pQTfW87u4rN27vEL6Mba+lwb/NQq1inlM0KmvVKkXCcE0+8m+M7O1VTRRxyF4ewD0bbBriODnaXNvNS1KW3ubKVlqDtW5Qgm3zedy6kQmHd/iTXBwa0WNwQDcfFRxtlF5TLtXXJ1Y7E6aa+Jc+z7pjE0VAs8ABWTDbyzZofCObbYRJUwlsckjdCCxhADwfvaX5KOpT21jJcs7zzaW0oJvrfLuKndu8xC+jG25cb/ADUKtIrgzTl5QVZLEoJmx/8AiWKFuUmUi1rdq63u8F683X/yZGtaknlUo/Iytl9hq2OQue50LQO7k4g8zdwOpXuNJRjsplavqMq9ZVakE8LGHnHeavEd31c57jGy4JJu+5J6kqLzSPWXl5Q1ksbC+pKNgcHxCjcWyN9E7iANAfHxupoU9jdky7u7Vw9rYUX1rmdu3+wj6iQz04HaOtnBJsSBbx00UdS3jN5LdnrNa3gqeE4r+8SH0eCYtT5o2NlYx3Hs3EX/AO1eY28ksKW4nqazSqS25UE5db/0c6HdfU1Lx2/oob3LeJdz1J4qWnRjDeuJSvNTr3K2ZPEepFx4Ng8VNCIY2gMAt56KUziu9sN27y90tIBqSSzqfBVp20JPK3G3a67Xox2ZraS6+PzIS7YrES7K2nAPibn9AvCs453ssVPKOo44hBJ9+fsWJsVsDLTsc+aZ4nLe6W2GT1QQR8Fa2Uo4W4w+nlKr0tT0nzzz+RGsd2CrXzPdGC/MSS6Q3c4+OllXdrFvLZrw1+rCKioJJd5t9hsBxGik7zfRu+s0DTz11upadPY5lC8vlc73TSfWs5LTZwF+NlKUCoNutgZhK+WkZna9xcW34E6m2h0uqs7VN5TwdBb6/Up01CcNrG7OcfPcc9h9la9sgfIBFyLiSXFv3bngOilp0lDfzM681CpcrZeFFclwLb0a3U6Aak9OKlKKTbwjzZj9K2qrDHTD0UtQbeoDc2tyJ+BVKhBSqOa4HT6tcTpWlO3k/SaWe5HobAcObTwRxNFsrR71dOXNggCA0e0Wy8FY20jRfxXxpPieozlB7UXhldYturlbcwSXHgdfmoJW1N9hqUdbu6e5va7/AM8SN1WxVaz/ACw7yB/9qJ2a5M0I+Ukv8qf1/Rit2frGkEQm4Nx5+1q+K0knlSPcvKGlOLjKk8Pt/RlT1uIsHpJnRt/rkt7ha59gXqSnH1qhHb1Les8UrTPx3eBpqmdzyczy/Xib69bFUpSbe95Olo0oU4rZio9x0rySklwDawUrMjaWF3C7je7iObgTYlWqdzsLGDDu9EjcVHUdR7+vfjuM+u3l1kgysyxD+kf+rj2JK7k+CPNLyeoReZycvoRKsrJJXF0jy9x5kqvKTk8tmzRoU6MdmnHCM7ZSi7atpozwdM0n1WnO74NK90I5qIq6nV6O0qPsx89x6Oc4DibLWPz8xZ8UgZ9eaNvm8D9UyfVFvgjhjWJspoXzPOjQT5nkF8lJRWWe6VOVWahHiylce26mq4HwStbYvDmuGhAF9CFnVLlzi4tHY2mjRtq0asZZwt/fjkSLcsw+ldyJPw0/RXLdYpo53WJ7V7P4L5JFrKYzDCxmv+jwvmyOkyNvlbxK8zlsrJPbUemqqnnGebPO2MCrrql4a0uqJXd4gaRjgB5gWCqU6EpS25nQXeq0qFLza15LGfHHb2l37v8AZduH0zY/tkd4q6cwSdAEAQBAEAQBAEAQBAEAQBAEAQBAEAQBAEAQBAEAQBAEAQBAEAQBAEAQBAEAQBAEAQBAVFvD26keZaOJhiYHFr3u0c63EAfZafHmFQr1224I67StKp04xuKjy+K6l+/AwNzeE/SJ3VTh6Nndj9h4+03Kt0obEEjntQuXcXEqnLgu5f3JdikKQQBAEAQHwhAanaHCPpEeVrnsP9Dyy/nltcL40nxJKdSVN5j4J+JXNZuulcSWvNz4nMfeVC7am+RoR1m8isKf0X4MB+6+q5P+C+ea0yRa7eda+R1ndlV/e+C+ea0z7/z132fIHdlV/e+Cea0x/wA9d9a+QG7Kr+98E81pj/nrvs+Rwqd2tW0XBB6WXx2kHwJKflBcxfpJP6Gmkw6soniTI5jm3s9t9Lgg+WhKhdvUpvahvNKnq1peR6K4Wznr4fP8mJUYxPJ9eZ7v9SglVm+LNWnY2sFmEF4nCieXSxguJvIziSftBfINuSz1nq4jGNCeFj0X4E03qbTCeX6PG70UZOYg6F3P/f7qzdVcvYRiaFY7EfOanPh3c2Q7DMFqKnWJnd8bL7C0yk5M+XPlCoylGlHPU8/XGPuXbu+2eNHAGu+seKupY3I5eUnJuT4slS+nk4vaCCDwKAwMOwSCAl0cYDnG5NtUBsUAQBAEAQBAEAQBAEAQBAEAQBAEAQBAEAQBAEAQBAEAQBAEAQBAEAQBAEAQBAEAQBAEAQEQ2x2Chrzmc4sfwJGlxwsbcV5cIt5aJo3FaMHCMmk+WXj5G52ZwGOihbDENAvRCbZAEAQBAEAQBAEAQBAEAQBAdFVRskFntDh1CArfbHdyCDLTd12pLeRUFagp7+Zq6fqtS1ey98Orq7irntdG+xBa9ruB5EG6zWnGWHxR2sJ069PajvjJGZguGPrJwwXN3XcepN1btqWXtyOf1y+VOPm1Pq39i5L+8j0DgGDspomsaBoNSrxyps0AQBAEAQBAEAQBAEAQBAEAQBAEAQBAEAQBAEAQBAEAQBAEAQBAEAQBAEAQBAEAQBAEAQBAEAQBAEAQBAEAQBAEAQBAEAQBAEAQBAEAKArjeTsZ2o7enaO1HEcMw/dQVqCqd5q6bqcrRtPfF8u3l+zK3YbNGni7SRvpHeKmjFRWEZ1WrKrNzlxZPV9IwgCAIAgCAIAgCAIAgCAIAgCAIAgCAIAgCAIAgCAIAgCAIAgCAIAgCAIAgCAIAgCAIAgCAIAgCAIAgCAIAgCAIAgCAIAgCAIAgCAIAgCA65/qlAfKb6oQHagCAIAgCAIAgCAIAgCAIAgCAIAgCAIAgCAIAgCAIAgCAIAgCAIAgCAIAgCAIAgCAIAgCAIAgCAIAgCAIAgCA//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3556" name="AutoShape 4" descr="data:image/jpeg;base64,/9j/4AAQSkZJRgABAQAAAQABAAD/2wCEAAkGBxMSEhUTEhMWExIXFRcaGRgYFx8YGxoZGhgXGRgbHR0YHCghGholGxcXITEhJSorLi4uFyAzODMsNygtLisBCgoKDg0OGxAQGzYkICQsNDQ0NDQ3LCw3LCwwLCwsLC8sLC8sNy8vLzQsLCwsLCwsLCwsLCwsLCwsLCwsLCwsLP/AABEIAGECBQMBEQACEQEDEQH/xAAcAAEAAgIDAQAAAAAAAAAAAAAABgcEBQIDCAH/xABFEAABAwIDBQQGCAMGBgMAAAABAAIDBBEFEiEGBzFBYRMiUXEjcoGRobEUMkJSc7LB0TM0YhUlNUOC8CRTk6LS4RbC4v/EABsBAQADAQEBAQAAAAAAAAAAAAADBAUGAgEH/8QAOREAAgEDAQQFDAICAwADAAAAAAECAwQRBRIhMUETUWFxsQYUIjIzNIGRocHR4XLwQvEVI7JSksL/2gAMAwEAAhEDEQA/ALxQBAEAQBAEAQHTV1TImF8jgxjRcuJsAvjaSyz1CEpyUYrLZW20G9YAllHHm5dpJoPMNBuR52VOpd8oo6O18nm1tV5Y7F93/shtVt1iDzc1Dm9GgNHyVd3FR8zYhpFnFY2M9+Tuot4OIRn+MJB4PaD8rFfVc1FzPNTRbOf+OO5kuwXeww2bVRFh+/H3h5kHX3XViF2v8kZFx5PTW+jLPY9z+fDwLCwzE4qhgfDI2Rp5g/PwVuMlJZRz9WjUpS2aiwzLX0jCAIAgCAIAgCAIAgCAIAgCAIAgCAIAgCAIAgCAIAgCAIAgCAIAgCAIAgCAIAgCAIAgCAIAgCAIAgCAIAgCAIAgCAIAgCAIAgNJtRtPBQx5pDd5+rGPrOP6Dqo6lWNNZZcsrGrdz2YcOb5IpDaLaOpxB5c89wE5WA2Y39z1VLZq13nkdN0tlpUdlb58+v8AS7DXsw9xFy4AeOgHvcpXbU4LM2Uo61eXEtm3pr6v68DrljYODy4+Vh7zYn3KrU6L/DJt2fnvG42fhnP4OguCiL587VviPevuGeXUguLXzRmYVjMlM/PBL2budiLHzB0K9RlKDyiGvRoXEdmok0S+g3qVjfriKYeRafe02+CnV3NcTLqeT9tLfBtfX+/MlOA70YppGRywuic42zBwc0HrexAU9O6UnhrBlXehVKMHUhLaS5cywGOBFxqCrRgnJAEAQBAEAQBAEAQBAEAQBAEAQBAEAQBAEAQBAEAQBAEAQBAEAQBAEAQBAEAQBAEAQBAEAQBAEAQBAEAQBAEAQBAEAQEW232xjoGWFn1Dh3WeA+87wHzUNasqa7TT07TZ3csvdBcX+Cmp+1qpDPUOLnON7cLjkP6W9FHSt3J7dTiXL3VY0Y+bWe6K59fd+fkKqdsXdABeOX2W+fienv8ABfK1zs+jA+6bojq4q3HB8ub7zLwHZeprzma5jW3tnlda/iGNAJPsAHVV4UJ1fSbNe51S2sv+qEctcluS72bDF92tbA0vb2c7R/y3EOt6rgPgSvUrSS4byKhr9CbxUTj9V/fgYOyu05o3Wkgjmiv3g5jc48nEXv0K80q7p7mtxNf6VC7XSQliX0f960XNs5j9LVsvAWggasIAc32fstCFSM1mJyFzaVbaWzVjjwfcz7jmINg40kkzSNXMY1wHmL3+C9lY0U1ZhlU0dpTMJN7A9k1+nG3fDr+S8SUHuZZozuIJ1KeUlzWTWz7s6SojElLJJDmBsHHtGg8LG5vx/qUMrWD4bjSoa9dQ9fEl8vqjVw4TjOGG8P8AxEI+ywl4t6jrOafVv7VGqdal6u9Fyd3p177ZbEuv9rj8USfZneJBUOEU7TTz8LO0aT4AnUHoVNTrqTw9zM670mpRj0lN7cOtfcmoKnMk+oAgCAIAgCAIAgCA0WL7X0dM4slnaHt4tALnDnwAUUq0I7my/Q0y5rxUoR3PnwMPB9vaSpkMcZeCBe725Qeg1v8ABfKdaM3hHq70yta01Oo1vfIlAKmM4+oAgCAIAgCAIAgCAIAgCAIAgCAIAgOJkF7XF/C+qZPuy8ZwddXVMiYZJHBjG8XONgOWpXxtJZZ6p05VJKMFlsjFfvHw+LhKZT4RtLvibD4qGVzTXM1KWiXdT/HHe/6yQ4XicdQwPjNwQDbmLi9j1UyeVky6kHCbi+Tx8jMX08BAEAQBAEAQBAEAQBAEAQBAEAQBAEBCdu9vGUYMUNn1BHm2Pq7r0VetXUNy4mzpukyuf+ypuh4935K+2c2cqK+V00pvrmfJJwbpe5HN1uDeAFr2XyjRx6c+J61LUlNeb226murn+vE6toJmQXERcTqGl1r2HF1hw6DxPRfbmrsrZXFnnRdPVep0s/Uj9X/eJHKqncwNzfWc3Nbwvy81Qq09hpM6uyu1cwlOPBSaXcuBtn4jHExrGd8taOdmj28zfw96tzuoxWzA5+30KrXm6tw8Zecc/wBHGSurKq3ee5o0GtmjyLjr8VGo16u/9FuVTS7H0Uk3/wDZ/PgdLsCqOOUOPrXPxXx2lQ9w8oLR7mmvgvszFaZad4d34ZBwOrT7DzULjOm88DShVtryGympLq/XFE/2Z3oyMsysb2jeHaNADh5jgVZp3fKZiXnk/wD5W7+D+z/PzN1VbKUWKzfS4ql2uXM1hFwRw4i7eCn6OE5KomZbvLq1oO0lHCeeK37+JJdn9l46QkslmcD9l7wW+dgBqpzKN6gIntthGHzi1U5sUtu68Gzx/wCQ6FRVYQkvSL9jdXNCWaGX2YymRPYnaSSmqvoUkzaiA/w5AfIjjra19DwI8FFQk1Jwbyi/qlCnKjG5jDYk3hrhv6y1yLjoQrRhJ43lJ7xqJ9HUNEUsrWPaSG9q82sbczdZ1zHYktlnaaNWdzRk6qTafUvwdW7WuqpassY9xDRq5z3HQ2JFjceCsWsfR2uZj65Wl07opJRWHuS446+JeLeAvxVkwj6gCAIAgCAgW9rCWOpHT6B7Czlxu4N4+1VrpLo2zb0KrPztQzuae74NlP4U4iqp7H/M/QqCz9Z9xqeUXsI/y+zPTUX1R5BaByBzQBAEAQBAEAQBAEAQBAEAQEU3h4bnppJmlzZImOILXuboNeDTY+1Q14pxb6jU0q4nCvGmsNSe/KTKQ/tidtj2kj7uaLGRwGpA5FUaC254bOn1Wfm9tKpTis7uS5vuPQezDJhAwzOu4tHO+llqHCttvLNuh8POO10M9NVSGoc7tM7nB4JN9SQQRw8lmSoVNrgd1Q1OyVBLaSWOH65ltbt8VlraO9Q066d4cRyuDzWkluwziZT9Nyhu37uwqjbHD209bNEz6ocCP9QB/VZVaKU2kd9ptWVS1hOby8FgbkHE08tzf0jvzFakPVXccHc+3n/J+LLLXohCAIAgCAIAgPj3AAk6AalD6k28IqjG96Tm1Q7GxpGGztLmT+oeAvwVNXDlUSjwOjlo8KNlKpV9fGe7s/JZuFVomiZKNA4XVw5sy0AQBAEAQBAYmJYnFTsMk0jY2jmTb3eJXmUlFZZLRo1K0tmmssqvazee+QGOjBiZzkd9Yj+kfZHXiqVW6b3QOostChT9O4eX1cvi/wCo0myWy0tVKC4G5OYl2uUH7b78XHWzTz+EtChs+lLiUNW1bpv+ih6nN9fYuzx7iwtpqqOlgFJD3WgXkPO3E3PNx4np5qy3hZZh06bqTUI8XuKywyifVzdoWktzBrG/eN+63yHEnz6qpRg6kull8DotSuo2lBWVHjj0n4/F+BmbxMI+izRMJzOdEC633sxuAPDgAvF2szWOZa8n6qVtPaeFF/Y44Ns5YCScXOlmcbX4XA+s7p+qmo2yjvlxM3U9ZnXbp0XiP1f4X9ZYuFbHOcA6ZxjHJjbZrdSbgHoBp4q1kwsHHH/7NoG+kYZJCNGmRzifO7rD2D2KOpUjBZZatbKrcy2aa+PJFb43tUJrtjp442eBGb5khUal05LCR1FnoUKMlOcm2urd+zR0VKZXZQ5jPFz3ZWgfM+QUEI7T44Ne4r9DDaUXLsW8srYnDMOgmjtVPqKpxGUMzNZf1W6lo55ri2pV6jCnF7nlnJ6jc3teOakNmC7Pu9/yLSVowwgIlvB2Q+nxsMZa2dh7pdfKWn6wNgfMeXVQ1qPSLtNPTNRdnJ7sxfLt5FVQ4WaTFGQZs5jkAzAWvdoPC5tx+CgoQ2Kzj2fg1dUufOdOhVaxmXhtIv8Ai+qPIK6cuVLvr/j0/wCG78wWfeesjrvJ32M+/wCxrtzH89N6o/KFYtfZoyNc98l3LwJptLvJhp3mKBvbyA2LswbG087u526L5O4SezFZZ7t9GlKn01eWxHj24I1HvWqWuu+GJ0Z+6XD3ONwfco516kH6SLlDSbK6pt0Jvd1/gsXZnaWGtjzxXB5tPEFWqc1OOUYV3aztqrpz4r6o7do9oIaKLtJj0a0aucfAD9V8qVIwWWerOyq3U9imu98kVxVb153O9DDEwcmvJc4jybayhVWrNZitxqVLCwtpdHXqNy7FwO/CN6784bVQta0mxcwkW8CQ7l7V5p3EnLZkiW70ajGg61Ge5LO/G/4ki3kVLZcKlew3aTER/wBRikuvZv8AvMpaF77Huf8A5ZSuF/zVN+L/APUqvZ+s+42PKL2Ef5fZlpY5vImo5XQyU0ZLANRKbWPA6t00Us7iUZbOClb6PQrUFW6RpdqS+5kbO7yTUPAdCwMPNjy435fZAt7VNCU36ywZdzStIL/qqOT7sL5my2x28josrGs7WdzQ7LewaDwLj18Oi8Vq6huW9lnTtKldJ1JPZivr3EVh3n1er+yhkjHEMz6f6uC+SnWistIlpW2nVp9FGck+TeMMn+y20sVdHnZ3XADM297HwU8JbUVIyrmg6FaVJ8maPareNDSvMUTe3lGjtbMafAnmfG3BQzuEnsxWWaVro8qlPpq0tiPHtwRyPeZWHvCKF7BxDQ/h63BfHKslnCPVOjplSXRqck3zeMEr2U2/grDkcDDL90kEH1TzXqlXjU3cyHUNJq2npetHr6u8zNsdopaNgfHT9s22rs4aAeo4leqs5QWUskdhaUbiWzOpsvO5Y4kDod6s/a5pmM7HKe4wa3uLHMT5+9VqdzJy3m1daHRhR9B4ed7b3Jczsrt6dU1/dgiazjYuLjbqQbBeqlepHe47iK10qxr5jGq5SXUS/Y7bmKt7jm9lMOLb3B6tPgpqNZVF2mXqOnSs5rfmL4P8ktUxmhAaXbP+RqfwX/JR1fUZd033un/JHnJ3Fn4jPzBULX2h1eu+5y714np3Cv4MfqN+S0zhz5itU+KJz2RmVw+wHBpPjqdF5k2luWSWjCE5qM5bK6+JT+0e3z5nFv0OJrmkj0l3ke6wVKd3JbksHU0PJ+3aUpTck+rcWRsNjMVVTh8TAxosLDxsry4HJzWJNFSbyP8AEqjzb+Rqy7j2jO80j3On/eZ17F7WzUcT2UwjkBeScwcTcknTKralW2VhGBOhpvTSVSo223w4LLJxs/vUa94ZVRdnc2ztN2g9QdRr5r5TusvElg93eguEOkoS2lxx2dnWWLHUNczOHDJa976W8VbOeSbeEV1j+9RjHllKxrwCQZZDZn+kDUi/vVV3DlLZprJux0eFGl0t3LZXUuPd3mvpt6tQxw7aCN7DzZmabc7ZuK8yrzpvE0S0dKtbum5W82muv7lgYftFHU05mph2rg2/Z3DTfwN+Csqe1HajvMads6Vboqz2e3j8SvMW3pVTXOYyCOJzSQcxLyLe4KnO6mnjGDpLfQbaUVNzck+rcdeJb05zExsDQ2SwzyObfUaHK06am5X2pctJKJ4tNEpynKVXhl4XZni+ZlYfvKlmhdEYmPnDTm72QZSCM1rHXp0UkKs5084KlfT7ahdqMp4W5rm854FW1IGQ5jZvM+RVGllTWDpr9QlQmqjwsb31FnbO7wJWRsjbCxzQyzO867jfmbaC1+S0lKq+KONqUbCKWzUb39XI7pt7ErHFrqRocDYjtD/4qu7uSeGjVp+T9KpFTjUbT7P2SnZPbH6YCMjQ7lkcXN9pIFjdW4uTWWc9cQpQns022lxysfc0GN7yZ6SUxTU0QcLG4mOXXhqWBQOtNS2cbzXhplrO3846VqPav2SzZ7aVtTEJMtjzsbi/QkAkexWVnG8w6igpPY4dpgY1vEo6cll3ySA2LGtIIPXNayhncQhuZo2ukXFwtqOEuvP4IVi+9WokBFPG2EfePfd8RZVp3cn6qwbdv5P0YPNWW12cF+SDV9dJM4vmkdI/xcb+7w9iqyk5PLNylRhSjs01hdhNNjthO1tPUyxRs4taHte7zNjlB8728FoUKCj6T4nJarq0qzdGnlR58m/wv6ywHYnS0kRjpSx7+Ng7NqdM7zz4fpoOFrOTCcWllog2L07pxZzjZzrvd9oi97C3NzrDT9l5qQ21h8Ce1uPN5OpH1sbuzPP5cCRQsiwqn+kTACXLlij+4PDz4XPs6n5OahHIt6FS5q7K4vi/FsjOGUkk8hrKq5kcbsa77DTzI5G3uHw8UoPO3Pj4Fq9uYRirah6i4v8A+T6+7qJ3sthFyJ3jQfwwfznzHDprzFpjMRz262qbQw6EGZw7o8Op/wB8uiiq1VTjkv2FjK7q7K3JcX1Iqml2drK4meX0bHXJfLcaE/ZbbM7pwvoqioVKj2pbjop6raWUOioLax1cPi+ZLcK3WRNYZKqZ5sL5WgMsAL68del9OqmjaQXHeZdXX7mT9BKP18Ssa0M7R4jByZjlB1Nr6eaoSxtPB11FyVKLqPfjf8t5c27TZAUkQnlb/wATI3gf8th1DfWOhPu5LSoUdhb+JxWq6g7qpiPqLh29p82v3hR0rjFCBLKOJ+yP3/3xSrcRhu4s+2Gk1bpbb9GPX19xXFft3XSk+nLAeTbD5fsqcrmo+B0VPRLOmvSWX2t/Y6afbSuZwqXnz1+a+K4qdZJPRrKS9THxf5PuzBlqq5kpBec+ZzrceStUIT2nOfMwtVurboY2tDhF/Dnz58T0HGNB5K0YBUm+v+PT/hu/MFn3nrI67yd9jPv+xrtzH89N6o/KFYtfZoyNc98l3LwOe1m7V4m9G9sdKXXcXutYXva5PBfY0YU5bQr6pc3dPocfJb2cd4D6QQU0VK5jzGXBxZ5DnwOqr3U4yxg19Dta1Bz6WOMpcTE3U1bm4iGA910YuPaVLaeo+8oeUXvEf4/djediTpq+RpPditG0ey7j7SfgqtzLM32G5o1BUrWLXGW9m53I4DG9klTI0Oe5xtfWw5D3LSgsRSOKuKjqVpTfNsmmO7v6OqeHvjAIN9F6Itp4xncYu8akbFhMkbBZrTEB/wBRir3Xs3/eZraF77Huf/llJU8hZLHIBfI7Nbx0ICpUaqpts6fUrF3cIwTwk8vuxyN3QYU7FaoNkdcvdnlJ6cGjoLBW7ZKWZviYOtynS2beKxTS3dveXjg2ztPTMayONosBrbVWjnypt7OGvjrTKQezla3KeQLRlLfhf2rNuotTz1na6HXhUtlTXGPFd/M7NgdrKamiNNUxejPB4F7esONuoUtO6XCZRvNBltOpbvtx+GSKOhjoKaqq6SQOjdGcljexdo0+y/wU0moUm4mbRp1Lm/jG44538uC/RUMsRlkjjJPpJWhx5kak++yq2izPJv6/NxtUlzaX3PSOCYLDDAyNsbbZRfTjotE4soraml+jV07Gd3JLdtuQNnD5rJqehUeOTP0K0auLSO3v2o4fgWRhmMCtwed77OeyGQX6hpsfgtGbzTb7DjbKGxfQh1TS+pTFS24aDwL2fmCoW3tEdVrfucvh4lwbWYHBHhGdkYDwIzm56uAPzVy59mznNDbV5HHNPwKywGpdHV05abEyAeyxP6KvZ+s+42PKP2EP5fZnpVhuB5LQOQOSA0u2f8jU/gv+Sjq+oy7pvvdP+SPOTuLPxGfmCoWvtDq9d9zl3rxPTuFfwY/Ub8lpnDmS5t9DwQHnjbaMNr6kNFgJNB7Asit7Rn6HpvutPuLD3IfyP+pay4H5/U9d95Bt4/8AiVR5t/I1Zdx7Rnd6R7nT/vMl25LDonUbnOjaXF3Ei61I8EcLV9pLvfiRnejhjIK45AGtkY19hyOoPyWbdRxUO00Oq52iz/i2vudVFtRJ/Zs1PmN87WX55Tq4e7RTTqPoF2lC1tYf8rPdujv+L/2Rejia6ohDhmsSQ0mzTa3G2vP4rxa7W9xJtddF7Eara48En1ccsnG2E0tTFG1tPHGIiSBGS5x0tbVoU1anUqLG4z9PvbOzlKScnnsX5OrdY+pZWZTE9kTgA7MLC+q90KcqaaZV1a9pXdSM6aawsPP+zC3lRBuIzhosO4bDqxt1SufaM6fRvcofHxZ2bttkhXid0ryAHENA5WJA+SvQpxdNJo5a7vK8Lyc4yaabXwW4mmzu7iOiM8zndq5zHWvy7psveyoxwioqs6tdTm8tteJTFZ/DPs+YWZQ9pE7rVfdavcz0RsfhsP0SF3Zsvk42WsfnpX297AxFOyoYLMlFnW4B7R+o+Sz7uGJbXWdhoF1t0XRfGPDuf78TL3N4i1rpIHWH2gfn+qs289qHcYus23RXTa4S3r7/AFNLi8QxSuJAu2SUBn4Uel9PFwJXyj6UnU+CJNSfQUKdouXpS72XVh9AyGNrGNAAAHBWDFI5tVsNDWHOdJPHn7wvMoxlxRLRr1aLzTk13FfYruzqY7mJ2cdR+yrytIPhuNehr9zDdUSl9H9PwROtw6SE2lyh33Q6593Ee1VKtJQ55Ojsb+V0s9G4rr5HClZI9wZHmLjwAJ9/QdV4hGUniJPdVqFCHSVcfTL7iwNnMFcxvZsBmlJu8t1APgXHRrQPG3PxWrSpqnHBwd9dyuqrqPcuS6kS5lLBQM+kVb2mQDut5NP9N+J5Zj8OfqUlFZZDRozqzUKay2RCF0mIz/SpwRC0+hjI0Pg633Ry8TqoYJze3L4fk0LmpC1pu2pPMn6z/wDyuzrJbguF9u7M4ehadfB7vAeLRz8Tp4qcykb/AB3GoqSIySuAAGjb6uPgF5lJRWWTUaE601Cmstlb4BQuxKodXVIvEHWiYeBI52+62wFuZHTWCnHpJdJL4Gte1VZ0vM6T3/5vrfV/fyWBQ0/aSXP1Iz75P/z8z0VkxDT7z8eFPSmNp9JKC0dG8z+nvUNepsQ7zT0m084uFnhHeyA7rtnRVVPayAmGAtdrwdJxYOtrZiPVvxVW1p5e0+Ru69eunTVGPGXHu/ZPd5O0/wBEh7OM+mkBA/pbwJ/316K1Xq9HHtMLS7B3Vbf6q4/j4lNYdh8lU82Nm370jjYedzoAq1KgmtuobOoarKnLze1W9bsrfjsSJzhuwtL34hURmq7O7RfNa40Nr94ag6FWvQacEYObmMo3NRNpPi88U+HYYkO7OYua1x7l9TzPU9Oi+RoQi8o91tUuKtNwk+Ly/wAdi8S0sB2ehpWBrGi/MqYzjcICot9f8en/AA3fmCz7z1kdd5O+xn3/AGNVuhlyVdQ+18sZdbxswFT2zxSyZesx27/Z69k0202PT1GeaQ53cWs+y3wAHTxVVSdSa2jp6lGNhaT6Bb0vi+1mZjeDSQ0UE0smZ8j9GjQAZTwCmu0lFJGJoFSdStUnN5eOPxPm7FwGJtJNhkA18bu0Xq0foPvIvKCMncRwv8fuzu3mUDosQlJHdks9p8bix9xBVa5jio+029HrqpaRxxjuJVucxSJkL4HPa1wdcAkC46XV2jWjKPHecvqOnVaFaTUW4t7mvAm2IbV0kL2sdM1z3ODQ1hzkX5kN4DqV7dWCeMkFPT7icHPZwks5e7xNRvOma/DJi0gi8eo/Eao7r2b/ALzLWhe+x7n/AOWUXFCZJoWA2zPt/wBp4qpbwU20+o6HWLmdtCFSHKXzWHuNx6fDqnm2Rh9jm/sV5zKjMnlGhqNt2P5xf9+Zd+yO0kdbCHNNniwc2+oK0oTU1lHEXVrUtqjpzX7XWiPVGMw1k89BVsAc2ZzYzwu37J15/uFHGam5QlyLtxaytqdK4ot4kuPUyDbbbGOoQJA7NE52UeIOpHyVW4oqHpRN3RtSqXLdOrvaWc9feYOy9XJL21C03EkRIHg4ElvvIXujFzpOJBqVaFvqFKr2b+7h4GmgGSaMuFiyUXB4ixsVFby2am8vaxR6a0bhvxv+H+j0vQTB0THA6FoPwWmcMee9vsRY+tqZQQWZ7AjW+Vobp5kLKmukqtLrO+tpK1sYupu2Y/vBMtg6J8eCVTnixfDKfe1x/VaNRYptdhyFjNzvacnzmn9SsJfsfiR/mCz7b2iOr1v3Ofw8S8Ntz/cx9WL8zVdufZs5vRPfI/HwKbwz+Zp/xh+VyrWfrPuNnyj9hD+X2Z6ai+qPILQOQOaA0u2f8jU/gv8Ako6vqMu6b73T/kjzk7iz8Rn5gqFr7Q6vXfc5d68T07hf8GP1B8lpnDmuw7aaGaWSJpHckyA3uHGwLreR0XiE1LOORaubWVCMHLjJZx1byk9uT/eFT+KfkFl1vaM7nTfdafcWFuQ/kT6y1lwPz+p6772QbeP/AIlUebfyNWXce0Z3eke50/7zJzuSbajcDxD9QtOLzFHDV4uNWUXxy/Ehu9TFGTVz8rgWRMDCeVxcu16E29izrh7dTCO00in5vZqVTdnf8DWbMYHJUYfU1DWk2kD2ix1aDbTrl1VmrSfQpLkY1jfxeoyqS4Tyvx4GHgVW2Gpildwa7XyPFVbeqoS38GbWr2Mrqktj1o8O3rRfUe0FAYxJ29OGkX+u2/uve60OlhjOTkFYXTls9HLPcxge0NJUl3YOHddluW5c3Vt+I6r7Cop8D5dWlS2aVTi1n/ZUG88/3lP5R/kas659ozs9G9yh8fFkq3G/wp/xHfmctGn6i7jjL33mp/J+JZVa0mN4HEscPgV6lwIaTxOLfWjy5WtOQi2ot8CLrKoe0R32p77WpjqZ6N2Pmb9EgbmGbs75b62vxt4ahaueR+f7MtnaxuOG3eD/AEqilYBd7RnZ6zdR79R7VHWhtwaLumXPm9zGT4Pc+5lB0Ve6ElzXZO65pPgCLFZ9KclmK5nZX1vSns1anCm8/D/eC091uFhxdU27oAbH5BacYqKSRwletKtUlUlxbLJXohPjuCAoPavG8QEz4aid4sTYN9G0jkQG2uPes2s6qeJM7bTKdhUgpUorPNPe18/EjUeW4zXy372UgOtzsSCL+arrGd5rVFNxag8PkWPs1X4LCzXtcx49qeJ65SAR56LRp1qMVhbjjbvTtRq1Nqotp/D6GyxTedTxMLKSK+mhsGtHsCTuoLhvPVvoNxN/9nor5sj+EYZVYlKKipD5GX7rLWa7wzE2aG9OJ8LcflOnKb26nyPt3d0bWDt7T4y59yZPBh8MIzVczGj/AJbXWFvA/af5AAdCrTaXEw4QlN4iss02Nbz4IhkpWZyBYHg0W4WA5f7sq07qEeG82rXQrirvqeivr8iBGWrxWoDS4k8XH7EbebjyHQc1VW3Xlv4G5PzbSqGY+s/m3+C3cJow2NkNOLRsaG9pxaABxH33Hppc6+C0ksLCOKnOU5OUuL3mZiuM09BF33AZRo2/ecfH2nmeZXyU1FZZJQt6leexTWX/AHiUZtTjz62d0ruHBrfAcgsurUdSR3VhZxs6Oy3v4t/3ki79iMGFJRxR/bIzv9d2p93D2LTpw2IpHE3lw7ivKo+b+nIqnbGjrKytlLaaoe0OLW+ieBlGn1iABw8VSrQqTqZS3HSadcWltaKMppSe99e/u6kZNFs1iphdDHTMgieLODi25HUkucPZZSSjXmsPCKtKtpVvNThtSkue/wDRrsY2KrKKL6RI5jQ0gdx5zC+mhsFBO3lCO1k07fV6F1VVFQe/rx38Ca7ocWkkjfG9xflcbFxuddeJ1V23eaaOb1iCheTUVhbvBFjqYzAgKY3yVQdWRxj/AC4hfzcSfkB71nXbzPB2fk/TcbZy65eBw3IQF9RUS/Z+r00AafjdXKEdmmkc5qlZVbucl14+RlbXbCTxvLqSMSRk6N4ZegsDoopWqbyng0qPlFVjDZqQ2n15x89xi4PsZXVDC2dgjHIkkkW4AX4DyXvzeLWGVXrVdVFOCUUv8VwfeYFNsJiDaloa1oa0gh5BOo4HovNO2jF5e893euVq0diC2U+PPJZ+M7JCqpWxzOvM3UP5gqadOM1hmba3lW2ntU3+yqcV2Cr4nENiEg5EEj9Cqvma6zcj5STS309/f+jJ2f3dV0jwZbQM52GtvMqenQjDeuJm3urV7pbL3R6l9ya7V7HzPhbFFJK9gA9HcZLjmdLk+ZSpR2+LPlnqLtV6EFnr35IRBsBiTXhwa0WNxYG49/NeI2yi8plqtrk60dipTTXxJ3iuykldTt7duSpY0APtYnztxupKlKM1hlK01CrazcqfB8uREcK2NxSmlzxHJrxZxI9twfcvEbdR9Vst19ZddYqUov5m52l2OqZ3CribkqdC8DS5AAuPA6L7OgpS2k8M8W2rzpUuhnFSh1M0eJYLilWGtmEr3N+rm+qOtgBc9V5dvtevLJ7jrCopq3pKGe9kq3cbvPoTjPO7PO7n4KwkorCMmrVnVk5zeWzltzu/7dxnp7NlOrhycf3UNS3jPfwZo2Wr1raOx60ep/ZkRdHi8cf0c9uI7ZcrbajwzZb2XnoZ4w57ix/ylpGW3G3W137s92DjgO7Ceola+pHZwtIIZ4+fipKdGNPgUb3Ua12/TeF1IsTavZt76cQwPkawMymJlg13raX9l19qU9vdk82d75s9pQTfW87u4rN27vEL6Mba+lwb/NQq1inlM0KmvVKkXCcE0+8m+M7O1VTRRxyF4ewD0bbBriODnaXNvNS1KW3ubKVlqDtW5Qgm3zedy6kQmHd/iTXBwa0WNwQDcfFRxtlF5TLtXXJ1Y7E6aa+Jc+z7pjE0VAs8ABWTDbyzZofCObbYRJUwlsckjdCCxhADwfvaX5KOpT21jJcs7zzaW0oJvrfLuKndu8xC+jG25cb/ADUKtIrgzTl5QVZLEoJmx/8AiWKFuUmUi1rdq63u8F683X/yZGtaknlUo/Iytl9hq2OQue50LQO7k4g8zdwOpXuNJRjsplavqMq9ZVakE8LGHnHeavEd31c57jGy4JJu+5J6kqLzSPWXl5Q1ksbC+pKNgcHxCjcWyN9E7iANAfHxupoU9jdky7u7Vw9rYUX1rmdu3+wj6iQz04HaOtnBJsSBbx00UdS3jN5LdnrNa3gqeE4r+8SH0eCYtT5o2NlYx3Hs3EX/AO1eY28ksKW4nqazSqS25UE5db/0c6HdfU1Lx2/oob3LeJdz1J4qWnRjDeuJSvNTr3K2ZPEepFx4Ng8VNCIY2gMAt56KUziu9sN27y90tIBqSSzqfBVp20JPK3G3a67Xox2ZraS6+PzIS7YrES7K2nAPibn9AvCs453ssVPKOo44hBJ9+fsWJsVsDLTsc+aZ4nLe6W2GT1QQR8Fa2Uo4W4w+nlKr0tT0nzzz+RGsd2CrXzPdGC/MSS6Q3c4+OllXdrFvLZrw1+rCKioJJd5t9hsBxGik7zfRu+s0DTz11upadPY5lC8vlc73TSfWs5LTZwF+NlKUCoNutgZhK+WkZna9xcW34E6m2h0uqs7VN5TwdBb6/Up01CcNrG7OcfPcc9h9la9sgfIBFyLiSXFv3bngOilp0lDfzM681CpcrZeFFclwLb0a3U6Aak9OKlKKTbwjzZj9K2qrDHTD0UtQbeoDc2tyJ+BVKhBSqOa4HT6tcTpWlO3k/SaWe5HobAcObTwRxNFsrR71dOXNggCA0e0Wy8FY20jRfxXxpPieozlB7UXhldYturlbcwSXHgdfmoJW1N9hqUdbu6e5va7/AM8SN1WxVaz/ACw7yB/9qJ2a5M0I+Ukv8qf1/Rit2frGkEQm4Nx5+1q+K0knlSPcvKGlOLjKk8Pt/RlT1uIsHpJnRt/rkt7ha59gXqSnH1qhHb1Les8UrTPx3eBpqmdzyczy/Xib69bFUpSbe95Olo0oU4rZio9x0rySklwDawUrMjaWF3C7je7iObgTYlWqdzsLGDDu9EjcVHUdR7+vfjuM+u3l1kgysyxD+kf+rj2JK7k+CPNLyeoReZycvoRKsrJJXF0jy9x5kqvKTk8tmzRoU6MdmnHCM7ZSi7atpozwdM0n1WnO74NK90I5qIq6nV6O0qPsx89x6Oc4DibLWPz8xZ8UgZ9eaNvm8D9UyfVFvgjhjWJspoXzPOjQT5nkF8lJRWWe6VOVWahHiylce26mq4HwStbYvDmuGhAF9CFnVLlzi4tHY2mjRtq0asZZwt/fjkSLcsw+ldyJPw0/RXLdYpo53WJ7V7P4L5JFrKYzDCxmv+jwvmyOkyNvlbxK8zlsrJPbUemqqnnGebPO2MCrrql4a0uqJXd4gaRjgB5gWCqU6EpS25nQXeq0qFLza15LGfHHb2l37v8AZduH0zY/tkd4q6cwSdAEAQBAEAQBAEAQBAEAQBAEAQBAEAQBAEAQBAEAQBAEAQBAEAQBAEAQBAEAQBAEAQBAVFvD26keZaOJhiYHFr3u0c63EAfZafHmFQr1224I67StKp04xuKjy+K6l+/AwNzeE/SJ3VTh6Nndj9h4+03Kt0obEEjntQuXcXEqnLgu5f3JdikKQQBAEAQHwhAanaHCPpEeVrnsP9Dyy/nltcL40nxJKdSVN5j4J+JXNZuulcSWvNz4nMfeVC7am+RoR1m8isKf0X4MB+6+q5P+C+ea0yRa7eda+R1ndlV/e+C+ea0z7/z132fIHdlV/e+Cea0x/wA9d9a+QG7Kr+98E81pj/nrvs+Rwqd2tW0XBB6WXx2kHwJKflBcxfpJP6Gmkw6soniTI5jm3s9t9Lgg+WhKhdvUpvahvNKnq1peR6K4Wznr4fP8mJUYxPJ9eZ7v9SglVm+LNWnY2sFmEF4nCieXSxguJvIziSftBfINuSz1nq4jGNCeFj0X4E03qbTCeX6PG70UZOYg6F3P/f7qzdVcvYRiaFY7EfOanPh3c2Q7DMFqKnWJnd8bL7C0yk5M+XPlCoylGlHPU8/XGPuXbu+2eNHAGu+seKupY3I5eUnJuT4slS+nk4vaCCDwKAwMOwSCAl0cYDnG5NtUBsUAQBAEAQBAEAQBAEAQBAEAQBAEAQBAEAQBAEAQBAEAQBAEAQBAEAQBAEAQBAEAQBAEAQEQ2x2Chrzmc4sfwJGlxwsbcV5cIt5aJo3FaMHCMmk+WXj5G52ZwGOihbDENAvRCbZAEAQBAEAQBAEAQBAEAQBAdFVRskFntDh1CArfbHdyCDLTd12pLeRUFagp7+Zq6fqtS1ey98Orq7irntdG+xBa9ruB5EG6zWnGWHxR2sJ069PajvjJGZguGPrJwwXN3XcepN1btqWXtyOf1y+VOPm1Pq39i5L+8j0DgGDspomsaBoNSrxyps0AQBAEAQBAEAQBAEAQBAEAQBAEAQBAEAQBAEAQBAEAQBAEAQBAEAQBAEAQBAEAQBAEAQBAEAQBAEAQBAEAQBAEAQBAEAQBAEAQBAEAKArjeTsZ2o7enaO1HEcMw/dQVqCqd5q6bqcrRtPfF8u3l+zK3YbNGni7SRvpHeKmjFRWEZ1WrKrNzlxZPV9IwgCAIAgCAIAgCAIAgCAIAgCAIAgCAIAgCAIAgCAIAgCAIAgCAIAgCAIAgCAIAgCAIAgCAIAgCAIAgCAIAgCAIAgCAIAgCAIAgCAIAgCA65/qlAfKb6oQHagCAIAgCAIAgCAIAgCAIAgCAIAgCAIAgCAIAgCAIAgCAIAgCAIAgCAIAgCAIAgCAIAgCAIAgCAIAgCAIAgCA//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3558" name="Picture 6" descr="http://jacksonliberty.theshoreconference.com/pics/Jackson%20Liberty%20Lions.bmp"/>
          <p:cNvPicPr>
            <a:picLocks noChangeAspect="1" noChangeArrowheads="1"/>
          </p:cNvPicPr>
          <p:nvPr/>
        </p:nvPicPr>
        <p:blipFill>
          <a:blip r:embed="rId2"/>
          <a:srcRect/>
          <a:stretch>
            <a:fillRect/>
          </a:stretch>
        </p:blipFill>
        <p:spPr bwMode="auto">
          <a:xfrm>
            <a:off x="1371600" y="838200"/>
            <a:ext cx="6743700" cy="12763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066800"/>
          </a:xfrm>
        </p:spPr>
        <p:txBody>
          <a:bodyPr/>
          <a:lstStyle/>
          <a:p>
            <a:r>
              <a:rPr lang="en-US" dirty="0" smtClean="0"/>
              <a:t>Class Description </a:t>
            </a:r>
            <a:endParaRPr lang="en-US" dirty="0"/>
          </a:p>
        </p:txBody>
      </p:sp>
      <p:sp>
        <p:nvSpPr>
          <p:cNvPr id="3" name="Content Placeholder 2"/>
          <p:cNvSpPr>
            <a:spLocks noGrp="1"/>
          </p:cNvSpPr>
          <p:nvPr>
            <p:ph idx="1"/>
          </p:nvPr>
        </p:nvSpPr>
        <p:spPr>
          <a:xfrm>
            <a:off x="304800" y="1524000"/>
            <a:ext cx="4114800" cy="5029200"/>
          </a:xfrm>
        </p:spPr>
        <p:txBody>
          <a:bodyPr>
            <a:normAutofit fontScale="92500" lnSpcReduction="10000"/>
          </a:bodyPr>
          <a:lstStyle/>
          <a:p>
            <a:r>
              <a:rPr lang="en-US" sz="2400" dirty="0" smtClean="0"/>
              <a:t>USI is a course that moves through the history of the United States beginning with the causes of the Civil War and ending at the New Deal. </a:t>
            </a:r>
          </a:p>
          <a:p>
            <a:endParaRPr lang="en-US" sz="2400" dirty="0" smtClean="0"/>
          </a:p>
          <a:p>
            <a:r>
              <a:rPr lang="en-US" sz="2400" dirty="0" smtClean="0"/>
              <a:t>It’s purpose is to make students think about the development of American society, politics and economy. </a:t>
            </a:r>
          </a:p>
          <a:p>
            <a:endParaRPr lang="en-US" sz="2400" dirty="0"/>
          </a:p>
          <a:p>
            <a:r>
              <a:rPr lang="en-US" sz="2400" dirty="0" smtClean="0"/>
              <a:t>Required Course for graduation.</a:t>
            </a:r>
            <a:endParaRPr lang="en-US" sz="2400" dirty="0"/>
          </a:p>
        </p:txBody>
      </p:sp>
      <p:pic>
        <p:nvPicPr>
          <p:cNvPr id="10242" name="Picture 2" descr="http://moodle.etcportal.org/file.php?file=%2F303/Graphics/Early_US/american_war_indepedence_george_washington_crossing_delaware.jpg"/>
          <p:cNvPicPr>
            <a:picLocks noChangeAspect="1" noChangeArrowheads="1"/>
          </p:cNvPicPr>
          <p:nvPr/>
        </p:nvPicPr>
        <p:blipFill>
          <a:blip r:embed="rId2"/>
          <a:srcRect/>
          <a:stretch>
            <a:fillRect/>
          </a:stretch>
        </p:blipFill>
        <p:spPr bwMode="auto">
          <a:xfrm>
            <a:off x="4572000" y="3733800"/>
            <a:ext cx="4343399" cy="2667000"/>
          </a:xfrm>
          <a:prstGeom prst="rect">
            <a:avLst/>
          </a:prstGeom>
          <a:noFill/>
        </p:spPr>
      </p:pic>
      <p:pic>
        <p:nvPicPr>
          <p:cNvPr id="10246" name="Picture 6" descr="http://ocw.mit.edu/courses/history/21h-224-law-and-society-in-us-history-spring-2003/21h-224s03.jpg"/>
          <p:cNvPicPr>
            <a:picLocks noChangeAspect="1" noChangeArrowheads="1"/>
          </p:cNvPicPr>
          <p:nvPr/>
        </p:nvPicPr>
        <p:blipFill>
          <a:blip r:embed="rId3"/>
          <a:srcRect/>
          <a:stretch>
            <a:fillRect/>
          </a:stretch>
        </p:blipFill>
        <p:spPr bwMode="auto">
          <a:xfrm>
            <a:off x="5029200" y="228600"/>
            <a:ext cx="4114800" cy="3105151"/>
          </a:xfrm>
          <a:prstGeom prst="rect">
            <a:avLst/>
          </a:prstGeom>
          <a:noFill/>
        </p:spPr>
      </p:pic>
    </p:spTree>
    <p:extLst>
      <p:ext uri="{BB962C8B-B14F-4D97-AF65-F5344CB8AC3E}">
        <p14:creationId xmlns:p14="http://schemas.microsoft.com/office/powerpoint/2010/main" val="39315178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www.spanish4teachers.org/sitebuilder/images/Spanish_tests_and_quizzes_logo_assessment-335x228.jpg"/>
          <p:cNvPicPr>
            <a:picLocks noChangeAspect="1" noChangeArrowheads="1"/>
          </p:cNvPicPr>
          <p:nvPr/>
        </p:nvPicPr>
        <p:blipFill>
          <a:blip r:embed="rId2"/>
          <a:srcRect/>
          <a:stretch>
            <a:fillRect/>
          </a:stretch>
        </p:blipFill>
        <p:spPr bwMode="auto">
          <a:xfrm>
            <a:off x="5600700" y="2514600"/>
            <a:ext cx="3352800" cy="2281907"/>
          </a:xfrm>
          <a:prstGeom prst="rect">
            <a:avLst/>
          </a:prstGeom>
          <a:noFill/>
        </p:spPr>
      </p:pic>
      <p:sp>
        <p:nvSpPr>
          <p:cNvPr id="2" name="Title 1"/>
          <p:cNvSpPr>
            <a:spLocks noGrp="1"/>
          </p:cNvSpPr>
          <p:nvPr>
            <p:ph type="title"/>
          </p:nvPr>
        </p:nvSpPr>
        <p:spPr/>
        <p:txBody>
          <a:bodyPr>
            <a:normAutofit fontScale="90000"/>
          </a:bodyPr>
          <a:lstStyle/>
          <a:p>
            <a:r>
              <a:rPr lang="en-US" b="1" dirty="0" smtClean="0"/>
              <a:t>Honors Grading Policy and Homework </a:t>
            </a:r>
            <a:endParaRPr lang="en-US" b="1" dirty="0"/>
          </a:p>
        </p:txBody>
      </p:sp>
      <p:sp>
        <p:nvSpPr>
          <p:cNvPr id="3" name="Content Placeholder 2"/>
          <p:cNvSpPr>
            <a:spLocks noGrp="1"/>
          </p:cNvSpPr>
          <p:nvPr>
            <p:ph idx="1"/>
          </p:nvPr>
        </p:nvSpPr>
        <p:spPr>
          <a:xfrm>
            <a:off x="457200" y="2209800"/>
            <a:ext cx="8496300" cy="4648200"/>
          </a:xfrm>
        </p:spPr>
        <p:txBody>
          <a:bodyPr>
            <a:normAutofit/>
          </a:bodyPr>
          <a:lstStyle/>
          <a:p>
            <a:r>
              <a:rPr lang="en-US" b="1" dirty="0" smtClean="0"/>
              <a:t>65% </a:t>
            </a:r>
            <a:r>
              <a:rPr lang="en-US" b="1" dirty="0" smtClean="0">
                <a:sym typeface="Wingdings" pitchFamily="2" charset="2"/>
              </a:rPr>
              <a:t> tests, quizzes, projects</a:t>
            </a:r>
          </a:p>
          <a:p>
            <a:endParaRPr lang="en-US" b="1" dirty="0" smtClean="0">
              <a:sym typeface="Wingdings" pitchFamily="2" charset="2"/>
            </a:endParaRPr>
          </a:p>
          <a:p>
            <a:r>
              <a:rPr lang="en-US" b="1" dirty="0" smtClean="0">
                <a:sym typeface="Wingdings" pitchFamily="2" charset="2"/>
              </a:rPr>
              <a:t>25%  homework</a:t>
            </a:r>
          </a:p>
          <a:p>
            <a:endParaRPr lang="en-US" b="1" dirty="0" smtClean="0">
              <a:sym typeface="Wingdings" pitchFamily="2" charset="2"/>
            </a:endParaRPr>
          </a:p>
          <a:p>
            <a:r>
              <a:rPr lang="en-US" b="1" dirty="0" smtClean="0">
                <a:sym typeface="Wingdings" pitchFamily="2" charset="2"/>
              </a:rPr>
              <a:t>10% class work and participation</a:t>
            </a:r>
          </a:p>
          <a:p>
            <a:pPr marL="109728" indent="0">
              <a:buNone/>
            </a:pPr>
            <a:endParaRPr lang="en-US" b="1" dirty="0" smtClean="0">
              <a:sym typeface="Wingdings" pitchFamily="2" charset="2"/>
            </a:endParaRPr>
          </a:p>
          <a:p>
            <a:pPr lvl="1"/>
            <a:r>
              <a:rPr lang="en-US" b="1" dirty="0" smtClean="0">
                <a:sym typeface="Wingdings" pitchFamily="2" charset="2"/>
              </a:rPr>
              <a:t>Homework will be graded</a:t>
            </a:r>
          </a:p>
          <a:p>
            <a:pPr lvl="1"/>
            <a:r>
              <a:rPr lang="en-US" b="1" dirty="0" smtClean="0">
                <a:sym typeface="Wingdings" pitchFamily="2" charset="2"/>
              </a:rPr>
              <a:t>Late Work- 1 day at 50%</a:t>
            </a:r>
          </a:p>
          <a:p>
            <a:pPr lvl="2"/>
            <a:r>
              <a:rPr lang="en-US" b="1" dirty="0" smtClean="0">
                <a:sym typeface="Wingdings" pitchFamily="2" charset="2"/>
              </a:rPr>
              <a:t>Absent= day for day</a:t>
            </a:r>
          </a:p>
          <a:p>
            <a:pPr lvl="2"/>
            <a:r>
              <a:rPr lang="en-US" b="1" dirty="0" smtClean="0">
                <a:sym typeface="Wingdings" pitchFamily="2" charset="2"/>
              </a:rPr>
              <a:t>Absent folder</a:t>
            </a:r>
          </a:p>
          <a:p>
            <a:pPr lvl="1"/>
            <a:endParaRPr lang="en-US" b="1" dirty="0" smtClean="0">
              <a:sym typeface="Wingdings" pitchFamily="2" charset="2"/>
            </a:endParaRPr>
          </a:p>
        </p:txBody>
      </p:sp>
    </p:spTree>
    <p:extLst>
      <p:ext uri="{BB962C8B-B14F-4D97-AF65-F5344CB8AC3E}">
        <p14:creationId xmlns:p14="http://schemas.microsoft.com/office/powerpoint/2010/main" val="12626338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descr="Image result for ask questi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32575" y="1412430"/>
            <a:ext cx="2511425" cy="285477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533400"/>
            <a:ext cx="8229600" cy="1066800"/>
          </a:xfrm>
        </p:spPr>
        <p:txBody>
          <a:bodyPr/>
          <a:lstStyle/>
          <a:p>
            <a:pPr algn="ctr"/>
            <a:r>
              <a:rPr lang="en-US" dirty="0" smtClean="0"/>
              <a:t>Rules- Expectations- Policies</a:t>
            </a:r>
            <a:endParaRPr lang="en-US" dirty="0"/>
          </a:p>
        </p:txBody>
      </p:sp>
      <p:sp>
        <p:nvSpPr>
          <p:cNvPr id="3" name="Content Placeholder 2"/>
          <p:cNvSpPr>
            <a:spLocks noGrp="1"/>
          </p:cNvSpPr>
          <p:nvPr>
            <p:ph idx="1"/>
          </p:nvPr>
        </p:nvSpPr>
        <p:spPr>
          <a:xfrm>
            <a:off x="457200" y="1600200"/>
            <a:ext cx="8229600" cy="4974336"/>
          </a:xfrm>
        </p:spPr>
        <p:txBody>
          <a:bodyPr>
            <a:normAutofit lnSpcReduction="10000"/>
          </a:bodyPr>
          <a:lstStyle/>
          <a:p>
            <a:pPr algn="ctr"/>
            <a:r>
              <a:rPr lang="en-US" dirty="0" smtClean="0"/>
              <a:t>No Phones!!!</a:t>
            </a:r>
          </a:p>
          <a:p>
            <a:pPr algn="ctr"/>
            <a:r>
              <a:rPr lang="en-US" dirty="0" smtClean="0"/>
              <a:t>Be an Active Learner</a:t>
            </a:r>
          </a:p>
          <a:p>
            <a:pPr algn="ctr"/>
            <a:r>
              <a:rPr lang="en-US" dirty="0" smtClean="0"/>
              <a:t>Academic Integrity </a:t>
            </a:r>
          </a:p>
          <a:p>
            <a:pPr algn="ctr"/>
            <a:r>
              <a:rPr lang="en-US" dirty="0" smtClean="0"/>
              <a:t>Come to class prepared and on time</a:t>
            </a:r>
          </a:p>
          <a:p>
            <a:pPr algn="ctr"/>
            <a:r>
              <a:rPr lang="en-US" dirty="0" smtClean="0"/>
              <a:t>Technology Conduct</a:t>
            </a:r>
          </a:p>
          <a:p>
            <a:pPr algn="ctr"/>
            <a:r>
              <a:rPr lang="en-US" dirty="0" smtClean="0"/>
              <a:t>Absences </a:t>
            </a:r>
          </a:p>
          <a:p>
            <a:pPr algn="ctr"/>
            <a:r>
              <a:rPr lang="en-US" sz="3600" dirty="0" smtClean="0">
                <a:solidFill>
                  <a:srgbClr val="92D050"/>
                </a:solidFill>
              </a:rPr>
              <a:t>Final Exams and Exemptions</a:t>
            </a:r>
          </a:p>
          <a:p>
            <a:pPr algn="ctr"/>
            <a:r>
              <a:rPr lang="en-US" dirty="0" smtClean="0"/>
              <a:t>Hats/Hoods/Headphones </a:t>
            </a:r>
          </a:p>
          <a:p>
            <a:pPr algn="ctr"/>
            <a:r>
              <a:rPr lang="en-US" dirty="0" smtClean="0"/>
              <a:t>Food and Drinks</a:t>
            </a:r>
          </a:p>
          <a:p>
            <a:pPr algn="ctr"/>
            <a:r>
              <a:rPr lang="en-US" dirty="0" smtClean="0"/>
              <a:t>New School IDs </a:t>
            </a:r>
          </a:p>
          <a:p>
            <a:pPr algn="ctr"/>
            <a:r>
              <a:rPr lang="en-US" dirty="0" smtClean="0"/>
              <a:t>RESPECT!!!!! </a:t>
            </a:r>
          </a:p>
        </p:txBody>
      </p:sp>
      <p:pic>
        <p:nvPicPr>
          <p:cNvPr id="2050" name="Picture 2" descr="Image result for attendance ma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09" y="990600"/>
            <a:ext cx="2561167" cy="19208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no phon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9549" y="4315968"/>
            <a:ext cx="2190749" cy="24003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mage result for respec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24601" y="4953000"/>
            <a:ext cx="2763982"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6696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0007"/>
            <a:ext cx="8229600" cy="1066800"/>
          </a:xfrm>
        </p:spPr>
        <p:txBody>
          <a:bodyPr/>
          <a:lstStyle/>
          <a:p>
            <a:r>
              <a:rPr lang="en-US" dirty="0" smtClean="0"/>
              <a:t>New Bell Schedule </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378563012"/>
              </p:ext>
            </p:extLst>
          </p:nvPr>
        </p:nvGraphicFramePr>
        <p:xfrm>
          <a:off x="723900" y="1972716"/>
          <a:ext cx="7696200" cy="4732884"/>
        </p:xfrm>
        <a:graphic>
          <a:graphicData uri="http://schemas.openxmlformats.org/drawingml/2006/table">
            <a:tbl>
              <a:tblPr firstRow="1" bandRow="1">
                <a:tableStyleId>{5C22544A-7EE6-4342-B048-85BDC9FD1C3A}</a:tableStyleId>
              </a:tblPr>
              <a:tblGrid>
                <a:gridCol w="3848100">
                  <a:extLst>
                    <a:ext uri="{9D8B030D-6E8A-4147-A177-3AD203B41FA5}">
                      <a16:colId xmlns:a16="http://schemas.microsoft.com/office/drawing/2014/main" val="11739911"/>
                    </a:ext>
                  </a:extLst>
                </a:gridCol>
                <a:gridCol w="3848100">
                  <a:extLst>
                    <a:ext uri="{9D8B030D-6E8A-4147-A177-3AD203B41FA5}">
                      <a16:colId xmlns:a16="http://schemas.microsoft.com/office/drawing/2014/main" val="1827610034"/>
                    </a:ext>
                  </a:extLst>
                </a:gridCol>
              </a:tblGrid>
              <a:tr h="542387">
                <a:tc>
                  <a:txBody>
                    <a:bodyPr/>
                    <a:lstStyle/>
                    <a:p>
                      <a:endParaRPr lang="en-US" dirty="0"/>
                    </a:p>
                  </a:txBody>
                  <a:tcPr/>
                </a:tc>
                <a:tc>
                  <a:txBody>
                    <a:bodyPr/>
                    <a:lstStyle/>
                    <a:p>
                      <a:endParaRPr lang="en-US"/>
                    </a:p>
                  </a:txBody>
                  <a:tcPr/>
                </a:tc>
                <a:extLst>
                  <a:ext uri="{0D108BD9-81ED-4DB2-BD59-A6C34878D82A}">
                    <a16:rowId xmlns:a16="http://schemas.microsoft.com/office/drawing/2014/main" val="2376194581"/>
                  </a:ext>
                </a:extLst>
              </a:tr>
              <a:tr h="542387">
                <a:tc>
                  <a:txBody>
                    <a:bodyPr/>
                    <a:lstStyle/>
                    <a:p>
                      <a:r>
                        <a:rPr lang="en-US" dirty="0" smtClean="0"/>
                        <a:t>Homeroom</a:t>
                      </a:r>
                      <a:endParaRPr lang="en-US" dirty="0"/>
                    </a:p>
                  </a:txBody>
                  <a:tcPr/>
                </a:tc>
                <a:tc>
                  <a:txBody>
                    <a:bodyPr/>
                    <a:lstStyle/>
                    <a:p>
                      <a:r>
                        <a:rPr lang="en-US" dirty="0" smtClean="0"/>
                        <a:t>7:15- 7:20</a:t>
                      </a:r>
                      <a:endParaRPr lang="en-US" dirty="0"/>
                    </a:p>
                  </a:txBody>
                  <a:tcPr/>
                </a:tc>
                <a:extLst>
                  <a:ext uri="{0D108BD9-81ED-4DB2-BD59-A6C34878D82A}">
                    <a16:rowId xmlns:a16="http://schemas.microsoft.com/office/drawing/2014/main" val="26825450"/>
                  </a:ext>
                </a:extLst>
              </a:tr>
              <a:tr h="542387">
                <a:tc>
                  <a:txBody>
                    <a:bodyPr/>
                    <a:lstStyle/>
                    <a:p>
                      <a:r>
                        <a:rPr lang="en-US" dirty="0" smtClean="0"/>
                        <a:t>Period 1</a:t>
                      </a:r>
                      <a:endParaRPr lang="en-US" dirty="0"/>
                    </a:p>
                  </a:txBody>
                  <a:tcPr/>
                </a:tc>
                <a:tc>
                  <a:txBody>
                    <a:bodyPr/>
                    <a:lstStyle/>
                    <a:p>
                      <a:r>
                        <a:rPr lang="en-US" dirty="0" smtClean="0"/>
                        <a:t>7:20- 8:36</a:t>
                      </a:r>
                      <a:endParaRPr lang="en-US" dirty="0"/>
                    </a:p>
                  </a:txBody>
                  <a:tcPr/>
                </a:tc>
                <a:extLst>
                  <a:ext uri="{0D108BD9-81ED-4DB2-BD59-A6C34878D82A}">
                    <a16:rowId xmlns:a16="http://schemas.microsoft.com/office/drawing/2014/main" val="3755543197"/>
                  </a:ext>
                </a:extLst>
              </a:tr>
              <a:tr h="542387">
                <a:tc>
                  <a:txBody>
                    <a:bodyPr/>
                    <a:lstStyle/>
                    <a:p>
                      <a:r>
                        <a:rPr lang="en-US" dirty="0" smtClean="0"/>
                        <a:t>Period 2</a:t>
                      </a:r>
                      <a:endParaRPr lang="en-US" dirty="0"/>
                    </a:p>
                  </a:txBody>
                  <a:tcPr/>
                </a:tc>
                <a:tc>
                  <a:txBody>
                    <a:bodyPr/>
                    <a:lstStyle/>
                    <a:p>
                      <a:r>
                        <a:rPr lang="en-US" dirty="0" smtClean="0"/>
                        <a:t>8:42-9:58</a:t>
                      </a:r>
                      <a:endParaRPr lang="en-US" dirty="0"/>
                    </a:p>
                  </a:txBody>
                  <a:tcPr/>
                </a:tc>
                <a:extLst>
                  <a:ext uri="{0D108BD9-81ED-4DB2-BD59-A6C34878D82A}">
                    <a16:rowId xmlns:a16="http://schemas.microsoft.com/office/drawing/2014/main" val="2034993267"/>
                  </a:ext>
                </a:extLst>
              </a:tr>
              <a:tr h="936175">
                <a:tc>
                  <a:txBody>
                    <a:bodyPr/>
                    <a:lstStyle/>
                    <a:p>
                      <a:r>
                        <a:rPr lang="en-US" dirty="0" smtClean="0"/>
                        <a:t>Common Lunch</a:t>
                      </a:r>
                      <a:r>
                        <a:rPr lang="en-US" baseline="0" dirty="0" smtClean="0"/>
                        <a:t> </a:t>
                      </a:r>
                      <a:endParaRPr lang="en-US" dirty="0"/>
                    </a:p>
                  </a:txBody>
                  <a:tcPr/>
                </a:tc>
                <a:tc>
                  <a:txBody>
                    <a:bodyPr/>
                    <a:lstStyle/>
                    <a:p>
                      <a:r>
                        <a:rPr lang="en-US" dirty="0" smtClean="0"/>
                        <a:t>A 10:01-10:29</a:t>
                      </a:r>
                    </a:p>
                    <a:p>
                      <a:r>
                        <a:rPr lang="en-US" dirty="0" smtClean="0"/>
                        <a:t>B</a:t>
                      </a:r>
                      <a:r>
                        <a:rPr lang="en-US" baseline="0" dirty="0" smtClean="0"/>
                        <a:t> 10:29-10:57</a:t>
                      </a:r>
                      <a:endParaRPr lang="en-US" dirty="0"/>
                    </a:p>
                  </a:txBody>
                  <a:tcPr/>
                </a:tc>
                <a:extLst>
                  <a:ext uri="{0D108BD9-81ED-4DB2-BD59-A6C34878D82A}">
                    <a16:rowId xmlns:a16="http://schemas.microsoft.com/office/drawing/2014/main" val="3763766629"/>
                  </a:ext>
                </a:extLst>
              </a:tr>
              <a:tr h="542387">
                <a:tc>
                  <a:txBody>
                    <a:bodyPr/>
                    <a:lstStyle/>
                    <a:p>
                      <a:r>
                        <a:rPr lang="en-US" dirty="0" smtClean="0"/>
                        <a:t>Period 3</a:t>
                      </a:r>
                      <a:endParaRPr lang="en-US" dirty="0"/>
                    </a:p>
                  </a:txBody>
                  <a:tcPr/>
                </a:tc>
                <a:tc>
                  <a:txBody>
                    <a:bodyPr/>
                    <a:lstStyle/>
                    <a:p>
                      <a:r>
                        <a:rPr lang="en-US" dirty="0" smtClean="0"/>
                        <a:t>11:00-12:16</a:t>
                      </a:r>
                      <a:endParaRPr lang="en-US" dirty="0"/>
                    </a:p>
                  </a:txBody>
                  <a:tcPr/>
                </a:tc>
                <a:extLst>
                  <a:ext uri="{0D108BD9-81ED-4DB2-BD59-A6C34878D82A}">
                    <a16:rowId xmlns:a16="http://schemas.microsoft.com/office/drawing/2014/main" val="3434272853"/>
                  </a:ext>
                </a:extLst>
              </a:tr>
              <a:tr h="542387">
                <a:tc>
                  <a:txBody>
                    <a:bodyPr/>
                    <a:lstStyle/>
                    <a:p>
                      <a:r>
                        <a:rPr lang="en-US" dirty="0" smtClean="0"/>
                        <a:t>Period 4</a:t>
                      </a:r>
                      <a:endParaRPr lang="en-US" dirty="0"/>
                    </a:p>
                  </a:txBody>
                  <a:tcPr/>
                </a:tc>
                <a:tc>
                  <a:txBody>
                    <a:bodyPr/>
                    <a:lstStyle/>
                    <a:p>
                      <a:r>
                        <a:rPr lang="en-US" dirty="0" smtClean="0"/>
                        <a:t>12:22- 1:38</a:t>
                      </a:r>
                      <a:endParaRPr lang="en-US" dirty="0"/>
                    </a:p>
                  </a:txBody>
                  <a:tcPr/>
                </a:tc>
                <a:extLst>
                  <a:ext uri="{0D108BD9-81ED-4DB2-BD59-A6C34878D82A}">
                    <a16:rowId xmlns:a16="http://schemas.microsoft.com/office/drawing/2014/main" val="1852443069"/>
                  </a:ext>
                </a:extLst>
              </a:tr>
              <a:tr h="542387">
                <a:tc>
                  <a:txBody>
                    <a:bodyPr/>
                    <a:lstStyle/>
                    <a:p>
                      <a:r>
                        <a:rPr lang="en-US" dirty="0" smtClean="0"/>
                        <a:t>Period 5</a:t>
                      </a:r>
                      <a:endParaRPr lang="en-US" dirty="0"/>
                    </a:p>
                  </a:txBody>
                  <a:tcPr/>
                </a:tc>
                <a:tc>
                  <a:txBody>
                    <a:bodyPr/>
                    <a:lstStyle/>
                    <a:p>
                      <a:r>
                        <a:rPr lang="en-US" dirty="0" smtClean="0"/>
                        <a:t>1:45-</a:t>
                      </a:r>
                      <a:r>
                        <a:rPr lang="en-US" baseline="0" dirty="0" smtClean="0"/>
                        <a:t> 2:00</a:t>
                      </a:r>
                      <a:endParaRPr lang="en-US" dirty="0"/>
                    </a:p>
                  </a:txBody>
                  <a:tcPr/>
                </a:tc>
                <a:extLst>
                  <a:ext uri="{0D108BD9-81ED-4DB2-BD59-A6C34878D82A}">
                    <a16:rowId xmlns:a16="http://schemas.microsoft.com/office/drawing/2014/main" val="3866317453"/>
                  </a:ext>
                </a:extLst>
              </a:tr>
            </a:tbl>
          </a:graphicData>
        </a:graphic>
      </p:graphicFrame>
    </p:spTree>
    <p:extLst>
      <p:ext uri="{BB962C8B-B14F-4D97-AF65-F5344CB8AC3E}">
        <p14:creationId xmlns:p14="http://schemas.microsoft.com/office/powerpoint/2010/main" val="32313002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Lunch </a:t>
            </a:r>
            <a:endParaRPr lang="en-US" dirty="0"/>
          </a:p>
        </p:txBody>
      </p:sp>
      <p:sp>
        <p:nvSpPr>
          <p:cNvPr id="4" name="Rectangle 3"/>
          <p:cNvSpPr/>
          <p:nvPr/>
        </p:nvSpPr>
        <p:spPr>
          <a:xfrm>
            <a:off x="6019800" y="2166660"/>
            <a:ext cx="3000039" cy="2364750"/>
          </a:xfrm>
          <a:prstGeom prst="rect">
            <a:avLst/>
          </a:prstGeom>
          <a:ln w="19050">
            <a:solidFill>
              <a:schemeClr val="accent6">
                <a:lumMod val="75000"/>
              </a:schemeClr>
            </a:solidFill>
          </a:ln>
        </p:spPr>
        <p:txBody>
          <a:bodyPr wrap="square">
            <a:spAutoFit/>
          </a:bodyPr>
          <a:lstStyle/>
          <a:p>
            <a:pPr algn="ctr">
              <a:spcBef>
                <a:spcPts val="1000"/>
              </a:spcBef>
              <a:spcAft>
                <a:spcPts val="1000"/>
              </a:spcAft>
            </a:pPr>
            <a:r>
              <a:rPr lang="en-US" b="1" dirty="0">
                <a:solidFill>
                  <a:srgbClr val="222222"/>
                </a:solidFill>
                <a:latin typeface="Arial" panose="020B0604020202020204" pitchFamily="34" charset="0"/>
              </a:rPr>
              <a:t>Supervised </a:t>
            </a:r>
            <a:r>
              <a:rPr lang="en-US" sz="2300" b="1" dirty="0">
                <a:solidFill>
                  <a:srgbClr val="CC0000"/>
                </a:solidFill>
                <a:latin typeface="Arial" panose="020B0604020202020204" pitchFamily="34" charset="0"/>
              </a:rPr>
              <a:t>SOCIAL</a:t>
            </a:r>
            <a:r>
              <a:rPr lang="en-US" b="1" dirty="0">
                <a:solidFill>
                  <a:srgbClr val="222222"/>
                </a:solidFill>
                <a:latin typeface="Arial" panose="020B0604020202020204" pitchFamily="34" charset="0"/>
              </a:rPr>
              <a:t> Study Areas:</a:t>
            </a:r>
            <a:r>
              <a:rPr lang="en-US" dirty="0">
                <a:solidFill>
                  <a:srgbClr val="222222"/>
                </a:solidFill>
                <a:latin typeface="Arial" panose="020B0604020202020204" pitchFamily="34" charset="0"/>
              </a:rPr>
              <a:t> </a:t>
            </a:r>
            <a:endParaRPr lang="en-US" dirty="0"/>
          </a:p>
          <a:p>
            <a:pPr algn="ctr"/>
            <a:r>
              <a:rPr lang="en-US" dirty="0">
                <a:solidFill>
                  <a:srgbClr val="222222"/>
                </a:solidFill>
                <a:latin typeface="Arial" panose="020B0604020202020204" pitchFamily="34" charset="0"/>
              </a:rPr>
              <a:t>Students may be collaborating or</a:t>
            </a:r>
            <a:endParaRPr lang="en-US" dirty="0"/>
          </a:p>
          <a:p>
            <a:pPr algn="ctr">
              <a:spcAft>
                <a:spcPts val="1000"/>
              </a:spcAft>
            </a:pPr>
            <a:r>
              <a:rPr lang="en-US" dirty="0">
                <a:solidFill>
                  <a:srgbClr val="222222"/>
                </a:solidFill>
                <a:latin typeface="Arial" panose="020B0604020202020204" pitchFamily="34" charset="0"/>
              </a:rPr>
              <a:t>working together.</a:t>
            </a:r>
            <a:endParaRPr lang="en-US" dirty="0"/>
          </a:p>
          <a:p>
            <a:pPr algn="ctr"/>
            <a:r>
              <a:rPr lang="en-US" dirty="0">
                <a:solidFill>
                  <a:srgbClr val="222222"/>
                </a:solidFill>
                <a:latin typeface="Arial" panose="020B0604020202020204" pitchFamily="34" charset="0"/>
              </a:rPr>
              <a:t>Polite social interaction</a:t>
            </a:r>
            <a:endParaRPr lang="en-US" dirty="0"/>
          </a:p>
          <a:p>
            <a:pPr algn="ctr"/>
            <a:r>
              <a:rPr lang="en-US" dirty="0">
                <a:solidFill>
                  <a:srgbClr val="222222"/>
                </a:solidFill>
                <a:latin typeface="Arial" panose="020B0604020202020204" pitchFamily="34" charset="0"/>
              </a:rPr>
              <a:t>will be permitted</a:t>
            </a:r>
            <a:r>
              <a:rPr lang="en-US" dirty="0" smtClean="0">
                <a:solidFill>
                  <a:srgbClr val="222222"/>
                </a:solidFill>
                <a:latin typeface="Arial" panose="020B0604020202020204" pitchFamily="34" charset="0"/>
              </a:rPr>
              <a:t>.</a:t>
            </a:r>
            <a:endParaRPr lang="en-US" dirty="0"/>
          </a:p>
        </p:txBody>
      </p:sp>
      <p:sp>
        <p:nvSpPr>
          <p:cNvPr id="5" name="Rectangle 4"/>
          <p:cNvSpPr/>
          <p:nvPr/>
        </p:nvSpPr>
        <p:spPr>
          <a:xfrm>
            <a:off x="29135" y="2166660"/>
            <a:ext cx="3048000" cy="2236510"/>
          </a:xfrm>
          <a:prstGeom prst="rect">
            <a:avLst/>
          </a:prstGeom>
          <a:ln w="19050">
            <a:solidFill>
              <a:schemeClr val="accent6">
                <a:lumMod val="75000"/>
              </a:schemeClr>
            </a:solidFill>
          </a:ln>
        </p:spPr>
        <p:txBody>
          <a:bodyPr wrap="square">
            <a:spAutoFit/>
          </a:bodyPr>
          <a:lstStyle/>
          <a:p>
            <a:pPr algn="ctr">
              <a:spcBef>
                <a:spcPts val="1000"/>
              </a:spcBef>
              <a:spcAft>
                <a:spcPts val="1000"/>
              </a:spcAft>
            </a:pPr>
            <a:r>
              <a:rPr lang="en-US" b="1" dirty="0">
                <a:solidFill>
                  <a:srgbClr val="222222"/>
                </a:solidFill>
                <a:latin typeface="Arial" panose="020B0604020202020204" pitchFamily="34" charset="0"/>
              </a:rPr>
              <a:t>Supervised </a:t>
            </a:r>
            <a:r>
              <a:rPr lang="en-US" sz="2300" b="1" dirty="0">
                <a:solidFill>
                  <a:srgbClr val="CC0000"/>
                </a:solidFill>
                <a:latin typeface="Arial" panose="020B0604020202020204" pitchFamily="34" charset="0"/>
              </a:rPr>
              <a:t>QUIET</a:t>
            </a:r>
            <a:r>
              <a:rPr lang="en-US" b="1" dirty="0">
                <a:solidFill>
                  <a:srgbClr val="CC0000"/>
                </a:solidFill>
                <a:latin typeface="Arial" panose="020B0604020202020204" pitchFamily="34" charset="0"/>
              </a:rPr>
              <a:t> </a:t>
            </a:r>
            <a:r>
              <a:rPr lang="en-US" b="1" dirty="0">
                <a:solidFill>
                  <a:srgbClr val="222222"/>
                </a:solidFill>
                <a:latin typeface="Arial" panose="020B0604020202020204" pitchFamily="34" charset="0"/>
              </a:rPr>
              <a:t>Study Areas:</a:t>
            </a:r>
            <a:endParaRPr lang="en-US" dirty="0"/>
          </a:p>
          <a:p>
            <a:pPr algn="ctr"/>
            <a:r>
              <a:rPr lang="en-US" dirty="0">
                <a:solidFill>
                  <a:srgbClr val="222222"/>
                </a:solidFill>
                <a:latin typeface="Arial" panose="020B0604020202020204" pitchFamily="34" charset="0"/>
              </a:rPr>
              <a:t>Students will be</a:t>
            </a:r>
            <a:endParaRPr lang="en-US" dirty="0"/>
          </a:p>
          <a:p>
            <a:pPr algn="ctr"/>
            <a:r>
              <a:rPr lang="en-US" dirty="0">
                <a:solidFill>
                  <a:srgbClr val="222222"/>
                </a:solidFill>
                <a:latin typeface="Arial" panose="020B0604020202020204" pitchFamily="34" charset="0"/>
              </a:rPr>
              <a:t>working and noise/distractions</a:t>
            </a:r>
            <a:endParaRPr lang="en-US" dirty="0"/>
          </a:p>
          <a:p>
            <a:pPr algn="ctr"/>
            <a:r>
              <a:rPr lang="en-US" dirty="0">
                <a:solidFill>
                  <a:srgbClr val="222222"/>
                </a:solidFill>
                <a:latin typeface="Arial" panose="020B0604020202020204" pitchFamily="34" charset="0"/>
              </a:rPr>
              <a:t>will be kept</a:t>
            </a:r>
            <a:endParaRPr lang="en-US" dirty="0"/>
          </a:p>
          <a:p>
            <a:pPr algn="ctr"/>
            <a:r>
              <a:rPr lang="en-US" dirty="0">
                <a:solidFill>
                  <a:srgbClr val="222222"/>
                </a:solidFill>
                <a:latin typeface="Arial" panose="020B0604020202020204" pitchFamily="34" charset="0"/>
              </a:rPr>
              <a:t>to a minimum</a:t>
            </a:r>
            <a:r>
              <a:rPr lang="en-US" dirty="0" smtClean="0">
                <a:solidFill>
                  <a:srgbClr val="222222"/>
                </a:solidFill>
                <a:latin typeface="Arial" panose="020B0604020202020204" pitchFamily="34" charset="0"/>
              </a:rPr>
              <a:t>.</a:t>
            </a:r>
            <a:endParaRPr lang="en-US" dirty="0"/>
          </a:p>
        </p:txBody>
      </p:sp>
      <p:sp>
        <p:nvSpPr>
          <p:cNvPr id="6" name="Rectangle 5"/>
          <p:cNvSpPr/>
          <p:nvPr/>
        </p:nvSpPr>
        <p:spPr>
          <a:xfrm>
            <a:off x="3086100" y="2166660"/>
            <a:ext cx="2971800" cy="2990562"/>
          </a:xfrm>
          <a:prstGeom prst="rect">
            <a:avLst/>
          </a:prstGeom>
        </p:spPr>
        <p:txBody>
          <a:bodyPr wrap="square">
            <a:spAutoFit/>
          </a:bodyPr>
          <a:lstStyle/>
          <a:p>
            <a:pPr algn="ctr"/>
            <a:r>
              <a:rPr lang="en-US" b="1" dirty="0">
                <a:solidFill>
                  <a:srgbClr val="1C4587"/>
                </a:solidFill>
                <a:latin typeface="Arial" panose="020B0604020202020204" pitchFamily="34" charset="0"/>
              </a:rPr>
              <a:t>Supervised Study</a:t>
            </a:r>
            <a:endParaRPr lang="en-US" dirty="0"/>
          </a:p>
          <a:p>
            <a:pPr algn="ctr">
              <a:spcAft>
                <a:spcPts val="1000"/>
              </a:spcAft>
            </a:pPr>
            <a:r>
              <a:rPr lang="en-US" b="1" dirty="0">
                <a:solidFill>
                  <a:srgbClr val="1C4587"/>
                </a:solidFill>
                <a:latin typeface="Arial" panose="020B0604020202020204" pitchFamily="34" charset="0"/>
              </a:rPr>
              <a:t>Areas Include:</a:t>
            </a:r>
            <a:endParaRPr lang="en-US" dirty="0"/>
          </a:p>
          <a:p>
            <a:pPr fontAlgn="base">
              <a:buFont typeface="Arial" panose="020B0604020202020204" pitchFamily="34" charset="0"/>
              <a:buChar char="•"/>
            </a:pPr>
            <a:r>
              <a:rPr lang="en-US" dirty="0">
                <a:solidFill>
                  <a:srgbClr val="1C4587"/>
                </a:solidFill>
                <a:latin typeface="Arial" panose="020B0604020202020204" pitchFamily="34" charset="0"/>
              </a:rPr>
              <a:t>Lecture Hall - </a:t>
            </a:r>
            <a:r>
              <a:rPr lang="en-US" dirty="0">
                <a:solidFill>
                  <a:srgbClr val="FF0000"/>
                </a:solidFill>
                <a:latin typeface="Arial" panose="020B0604020202020204" pitchFamily="34" charset="0"/>
              </a:rPr>
              <a:t>(no food)</a:t>
            </a:r>
            <a:endParaRPr lang="en-US" dirty="0">
              <a:solidFill>
                <a:srgbClr val="1C4587"/>
              </a:solidFill>
              <a:latin typeface="Arial" panose="020B0604020202020204" pitchFamily="34" charset="0"/>
            </a:endParaRPr>
          </a:p>
          <a:p>
            <a:pPr fontAlgn="base">
              <a:buFont typeface="Arial" panose="020B0604020202020204" pitchFamily="34" charset="0"/>
              <a:buChar char="•"/>
            </a:pPr>
            <a:r>
              <a:rPr lang="en-US" dirty="0">
                <a:solidFill>
                  <a:srgbClr val="1C4587"/>
                </a:solidFill>
                <a:latin typeface="Arial" panose="020B0604020202020204" pitchFamily="34" charset="0"/>
              </a:rPr>
              <a:t>IMC - </a:t>
            </a:r>
            <a:r>
              <a:rPr lang="en-US" dirty="0">
                <a:solidFill>
                  <a:srgbClr val="FF0000"/>
                </a:solidFill>
                <a:latin typeface="Arial" panose="020B0604020202020204" pitchFamily="34" charset="0"/>
              </a:rPr>
              <a:t>(no food)</a:t>
            </a:r>
            <a:endParaRPr lang="en-US" dirty="0">
              <a:solidFill>
                <a:srgbClr val="1C4587"/>
              </a:solidFill>
              <a:latin typeface="Arial" panose="020B0604020202020204" pitchFamily="34" charset="0"/>
            </a:endParaRPr>
          </a:p>
          <a:p>
            <a:pPr fontAlgn="base">
              <a:buFont typeface="Arial" panose="020B0604020202020204" pitchFamily="34" charset="0"/>
              <a:buChar char="•"/>
            </a:pPr>
            <a:r>
              <a:rPr lang="en-US" dirty="0">
                <a:solidFill>
                  <a:srgbClr val="1C4587"/>
                </a:solidFill>
                <a:latin typeface="Arial" panose="020B0604020202020204" pitchFamily="34" charset="0"/>
              </a:rPr>
              <a:t>Auditorium - </a:t>
            </a:r>
            <a:r>
              <a:rPr lang="en-US" dirty="0">
                <a:solidFill>
                  <a:srgbClr val="FF0000"/>
                </a:solidFill>
                <a:latin typeface="Arial" panose="020B0604020202020204" pitchFamily="34" charset="0"/>
              </a:rPr>
              <a:t>(no food</a:t>
            </a:r>
            <a:r>
              <a:rPr lang="en-US" dirty="0" smtClean="0">
                <a:solidFill>
                  <a:srgbClr val="FF0000"/>
                </a:solidFill>
                <a:latin typeface="Arial" panose="020B0604020202020204" pitchFamily="34" charset="0"/>
              </a:rPr>
              <a:t>)</a:t>
            </a:r>
          </a:p>
          <a:p>
            <a:pPr fontAlgn="base">
              <a:buFont typeface="Arial" panose="020B0604020202020204" pitchFamily="34" charset="0"/>
              <a:buChar char="•"/>
            </a:pPr>
            <a:r>
              <a:rPr lang="en-US" dirty="0" smtClean="0">
                <a:solidFill>
                  <a:srgbClr val="1C4587"/>
                </a:solidFill>
                <a:latin typeface="Arial" panose="020B0604020202020204" pitchFamily="34" charset="0"/>
              </a:rPr>
              <a:t> </a:t>
            </a:r>
            <a:r>
              <a:rPr lang="en-US" dirty="0">
                <a:solidFill>
                  <a:srgbClr val="1C4587"/>
                </a:solidFill>
                <a:latin typeface="Arial" panose="020B0604020202020204" pitchFamily="34" charset="0"/>
              </a:rPr>
              <a:t>Weight Room </a:t>
            </a:r>
            <a:r>
              <a:rPr lang="en-US" dirty="0">
                <a:solidFill>
                  <a:srgbClr val="FF0000"/>
                </a:solidFill>
                <a:latin typeface="Arial" panose="020B0604020202020204" pitchFamily="34" charset="0"/>
              </a:rPr>
              <a:t>(no food)</a:t>
            </a:r>
          </a:p>
          <a:p>
            <a:pPr fontAlgn="base">
              <a:buFont typeface="Arial" panose="020B0604020202020204" pitchFamily="34" charset="0"/>
              <a:buChar char="•"/>
            </a:pPr>
            <a:r>
              <a:rPr lang="en-US" dirty="0" smtClean="0">
                <a:solidFill>
                  <a:srgbClr val="1C4587"/>
                </a:solidFill>
                <a:latin typeface="Arial" panose="020B0604020202020204" pitchFamily="34" charset="0"/>
              </a:rPr>
              <a:t>Cafeterias </a:t>
            </a:r>
            <a:endParaRPr lang="en-US" dirty="0">
              <a:solidFill>
                <a:srgbClr val="1C4587"/>
              </a:solidFill>
              <a:latin typeface="Arial" panose="020B0604020202020204" pitchFamily="34" charset="0"/>
            </a:endParaRPr>
          </a:p>
          <a:p>
            <a:pPr fontAlgn="base">
              <a:buFont typeface="Arial" panose="020B0604020202020204" pitchFamily="34" charset="0"/>
              <a:buChar char="•"/>
            </a:pPr>
            <a:r>
              <a:rPr lang="en-US" dirty="0">
                <a:solidFill>
                  <a:srgbClr val="1C4587"/>
                </a:solidFill>
                <a:latin typeface="Arial" panose="020B0604020202020204" pitchFamily="34" charset="0"/>
              </a:rPr>
              <a:t>Gymnasiums (bleachers)</a:t>
            </a:r>
          </a:p>
          <a:p>
            <a:pPr fontAlgn="base">
              <a:buFont typeface="Arial" panose="020B0604020202020204" pitchFamily="34" charset="0"/>
              <a:buChar char="•"/>
            </a:pPr>
            <a:r>
              <a:rPr lang="en-US" dirty="0">
                <a:solidFill>
                  <a:srgbClr val="1C4587"/>
                </a:solidFill>
                <a:latin typeface="Arial" panose="020B0604020202020204" pitchFamily="34" charset="0"/>
              </a:rPr>
              <a:t>Grand </a:t>
            </a:r>
            <a:r>
              <a:rPr lang="en-US" dirty="0" smtClean="0">
                <a:solidFill>
                  <a:srgbClr val="1C4587"/>
                </a:solidFill>
                <a:latin typeface="Arial" panose="020B0604020202020204" pitchFamily="34" charset="0"/>
              </a:rPr>
              <a:t>Hallway</a:t>
            </a:r>
          </a:p>
          <a:p>
            <a:pPr fontAlgn="base">
              <a:spcAft>
                <a:spcPts val="1200"/>
              </a:spcAft>
              <a:buFont typeface="Arial" panose="020B0604020202020204" pitchFamily="34" charset="0"/>
              <a:buChar char="•"/>
            </a:pPr>
            <a:r>
              <a:rPr lang="en-US" dirty="0" smtClean="0">
                <a:solidFill>
                  <a:srgbClr val="1C4587"/>
                </a:solidFill>
                <a:latin typeface="Arial" panose="020B0604020202020204" pitchFamily="34" charset="0"/>
              </a:rPr>
              <a:t>Areas </a:t>
            </a:r>
            <a:r>
              <a:rPr lang="en-US" dirty="0">
                <a:solidFill>
                  <a:srgbClr val="1C4587"/>
                </a:solidFill>
                <a:latin typeface="Arial" panose="020B0604020202020204" pitchFamily="34" charset="0"/>
              </a:rPr>
              <a:t>around school</a:t>
            </a:r>
          </a:p>
        </p:txBody>
      </p:sp>
      <p:sp>
        <p:nvSpPr>
          <p:cNvPr id="7" name="TextBox 6"/>
          <p:cNvSpPr txBox="1"/>
          <p:nvPr/>
        </p:nvSpPr>
        <p:spPr>
          <a:xfrm>
            <a:off x="304801" y="5157222"/>
            <a:ext cx="8715038" cy="1754326"/>
          </a:xfrm>
          <a:prstGeom prst="rect">
            <a:avLst/>
          </a:prstGeom>
          <a:noFill/>
        </p:spPr>
        <p:txBody>
          <a:bodyPr wrap="square" rtlCol="0">
            <a:spAutoFit/>
          </a:bodyPr>
          <a:lstStyle/>
          <a:p>
            <a:pPr marL="285750" indent="-285750">
              <a:buFont typeface="Arial" panose="020B0604020202020204" pitchFamily="34" charset="0"/>
              <a:buChar char="•"/>
            </a:pPr>
            <a:r>
              <a:rPr lang="en-US" dirty="0" smtClean="0"/>
              <a:t>Meet with Coach and Advisors</a:t>
            </a:r>
          </a:p>
          <a:p>
            <a:pPr marL="285750" indent="-285750">
              <a:buFont typeface="Arial" panose="020B0604020202020204" pitchFamily="34" charset="0"/>
              <a:buChar char="•"/>
            </a:pPr>
            <a:r>
              <a:rPr lang="en-US" dirty="0" smtClean="0"/>
              <a:t>Extra help or make up assignments/tests with teachers during office hours</a:t>
            </a:r>
          </a:p>
          <a:p>
            <a:pPr marL="285750" indent="-285750">
              <a:buFont typeface="Arial" panose="020B0604020202020204" pitchFamily="34" charset="0"/>
              <a:buChar char="•"/>
            </a:pPr>
            <a:r>
              <a:rPr lang="en-US" dirty="0" smtClean="0"/>
              <a:t>Meet with friends</a:t>
            </a:r>
          </a:p>
          <a:p>
            <a:pPr marL="285750" indent="-285750">
              <a:buFont typeface="Arial" panose="020B0604020202020204" pitchFamily="34" charset="0"/>
              <a:buChar char="•"/>
            </a:pPr>
            <a:r>
              <a:rPr lang="en-US" dirty="0" smtClean="0"/>
              <a:t>Study</a:t>
            </a:r>
          </a:p>
          <a:p>
            <a:pPr marL="285750" indent="-285750">
              <a:buFont typeface="Arial" panose="020B0604020202020204" pitchFamily="34" charset="0"/>
              <a:buChar char="•"/>
            </a:pPr>
            <a:r>
              <a:rPr lang="en-US" dirty="0" smtClean="0"/>
              <a:t>Meet with Guidance, CST, SAC</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40033848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Mrs. OConnor's Office Hours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02266180"/>
              </p:ext>
            </p:extLst>
          </p:nvPr>
        </p:nvGraphicFramePr>
        <p:xfrm>
          <a:off x="228600" y="2590800"/>
          <a:ext cx="8763000" cy="3352800"/>
        </p:xfrm>
        <a:graphic>
          <a:graphicData uri="http://schemas.openxmlformats.org/drawingml/2006/table">
            <a:tbl>
              <a:tblPr/>
              <a:tblGrid>
                <a:gridCol w="1371600">
                  <a:extLst>
                    <a:ext uri="{9D8B030D-6E8A-4147-A177-3AD203B41FA5}">
                      <a16:colId xmlns:a16="http://schemas.microsoft.com/office/drawing/2014/main" val="1039378967"/>
                    </a:ext>
                  </a:extLst>
                </a:gridCol>
                <a:gridCol w="1371600">
                  <a:extLst>
                    <a:ext uri="{9D8B030D-6E8A-4147-A177-3AD203B41FA5}">
                      <a16:colId xmlns:a16="http://schemas.microsoft.com/office/drawing/2014/main" val="646555269"/>
                    </a:ext>
                  </a:extLst>
                </a:gridCol>
                <a:gridCol w="1371600">
                  <a:extLst>
                    <a:ext uri="{9D8B030D-6E8A-4147-A177-3AD203B41FA5}">
                      <a16:colId xmlns:a16="http://schemas.microsoft.com/office/drawing/2014/main" val="915950817"/>
                    </a:ext>
                  </a:extLst>
                </a:gridCol>
                <a:gridCol w="1371600">
                  <a:extLst>
                    <a:ext uri="{9D8B030D-6E8A-4147-A177-3AD203B41FA5}">
                      <a16:colId xmlns:a16="http://schemas.microsoft.com/office/drawing/2014/main" val="1669810203"/>
                    </a:ext>
                  </a:extLst>
                </a:gridCol>
                <a:gridCol w="1524000">
                  <a:extLst>
                    <a:ext uri="{9D8B030D-6E8A-4147-A177-3AD203B41FA5}">
                      <a16:colId xmlns:a16="http://schemas.microsoft.com/office/drawing/2014/main" val="2675699256"/>
                    </a:ext>
                  </a:extLst>
                </a:gridCol>
                <a:gridCol w="1752600">
                  <a:extLst>
                    <a:ext uri="{9D8B030D-6E8A-4147-A177-3AD203B41FA5}">
                      <a16:colId xmlns:a16="http://schemas.microsoft.com/office/drawing/2014/main" val="3050314500"/>
                    </a:ext>
                  </a:extLst>
                </a:gridCol>
              </a:tblGrid>
              <a:tr h="484997">
                <a:tc>
                  <a:txBody>
                    <a:bodyPr/>
                    <a:lstStyle/>
                    <a:p>
                      <a:pPr fontAlgn="ctr"/>
                      <a:r>
                        <a:rPr lang="en-US">
                          <a:effectLst/>
                        </a:rPr>
                        <a:t> </a:t>
                      </a: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tc>
                  <a:txBody>
                    <a:bodyPr/>
                    <a:lstStyle/>
                    <a:p>
                      <a:pPr algn="ctr" rtl="0" fontAlgn="ctr">
                        <a:spcBef>
                          <a:spcPts val="0"/>
                        </a:spcBef>
                        <a:spcAft>
                          <a:spcPts val="0"/>
                        </a:spcAft>
                      </a:pPr>
                      <a:r>
                        <a:rPr lang="en-US" sz="1800" b="1" i="0" u="none" strike="noStrike">
                          <a:solidFill>
                            <a:srgbClr val="FFFFFF"/>
                          </a:solidFill>
                          <a:effectLst/>
                          <a:latin typeface="Arial" panose="020B0604020202020204" pitchFamily="34" charset="0"/>
                        </a:rPr>
                        <a:t>Monday</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tc>
                  <a:txBody>
                    <a:bodyPr/>
                    <a:lstStyle/>
                    <a:p>
                      <a:pPr algn="ctr" rtl="0" fontAlgn="ctr">
                        <a:spcBef>
                          <a:spcPts val="0"/>
                        </a:spcBef>
                        <a:spcAft>
                          <a:spcPts val="0"/>
                        </a:spcAft>
                      </a:pPr>
                      <a:r>
                        <a:rPr lang="en-US" sz="1800" b="1" i="0" u="none" strike="noStrike">
                          <a:solidFill>
                            <a:srgbClr val="FFFFFF"/>
                          </a:solidFill>
                          <a:effectLst/>
                          <a:latin typeface="Arial" panose="020B0604020202020204" pitchFamily="34" charset="0"/>
                        </a:rPr>
                        <a:t>Tuesday</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tc>
                  <a:txBody>
                    <a:bodyPr/>
                    <a:lstStyle/>
                    <a:p>
                      <a:pPr algn="ctr" rtl="0" fontAlgn="ctr">
                        <a:spcBef>
                          <a:spcPts val="0"/>
                        </a:spcBef>
                        <a:spcAft>
                          <a:spcPts val="0"/>
                        </a:spcAft>
                      </a:pPr>
                      <a:r>
                        <a:rPr lang="en-US" sz="1800" b="1" i="0" u="none" strike="noStrike">
                          <a:solidFill>
                            <a:srgbClr val="FFFFFF"/>
                          </a:solidFill>
                          <a:effectLst/>
                          <a:latin typeface="Arial" panose="020B0604020202020204" pitchFamily="34" charset="0"/>
                        </a:rPr>
                        <a:t>Wednesday</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tc>
                  <a:txBody>
                    <a:bodyPr/>
                    <a:lstStyle/>
                    <a:p>
                      <a:pPr algn="ctr" rtl="0" fontAlgn="ctr">
                        <a:spcBef>
                          <a:spcPts val="0"/>
                        </a:spcBef>
                        <a:spcAft>
                          <a:spcPts val="0"/>
                        </a:spcAft>
                      </a:pPr>
                      <a:r>
                        <a:rPr lang="en-US" sz="1800" b="1" i="0" u="none" strike="noStrike">
                          <a:solidFill>
                            <a:srgbClr val="FFFFFF"/>
                          </a:solidFill>
                          <a:effectLst/>
                          <a:latin typeface="Arial" panose="020B0604020202020204" pitchFamily="34" charset="0"/>
                        </a:rPr>
                        <a:t>Thursday</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tc>
                  <a:txBody>
                    <a:bodyPr/>
                    <a:lstStyle/>
                    <a:p>
                      <a:pPr algn="ctr" rtl="0" fontAlgn="ctr">
                        <a:spcBef>
                          <a:spcPts val="0"/>
                        </a:spcBef>
                        <a:spcAft>
                          <a:spcPts val="0"/>
                        </a:spcAft>
                      </a:pPr>
                      <a:r>
                        <a:rPr lang="en-US" sz="1800" b="1" i="0" u="none" strike="noStrike">
                          <a:solidFill>
                            <a:srgbClr val="FFFFFF"/>
                          </a:solidFill>
                          <a:effectLst/>
                          <a:latin typeface="Arial" panose="020B0604020202020204" pitchFamily="34" charset="0"/>
                        </a:rPr>
                        <a:t>Friday</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3905350474"/>
                  </a:ext>
                </a:extLst>
              </a:tr>
              <a:tr h="1623683">
                <a:tc>
                  <a:txBody>
                    <a:bodyPr/>
                    <a:lstStyle/>
                    <a:p>
                      <a:pPr algn="ctr" rtl="0" fontAlgn="ctr">
                        <a:spcBef>
                          <a:spcPts val="0"/>
                        </a:spcBef>
                        <a:spcAft>
                          <a:spcPts val="0"/>
                        </a:spcAft>
                      </a:pPr>
                      <a:r>
                        <a:rPr lang="en-US" sz="1800" b="1" i="0" u="none" strike="noStrike">
                          <a:solidFill>
                            <a:srgbClr val="222222"/>
                          </a:solidFill>
                          <a:effectLst/>
                          <a:latin typeface="Arial" panose="020B0604020202020204" pitchFamily="34" charset="0"/>
                        </a:rPr>
                        <a:t>10:01 - 10:29</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a:solidFill>
                            <a:srgbClr val="222222"/>
                          </a:solidFill>
                          <a:effectLst/>
                          <a:latin typeface="Arial" panose="020B0604020202020204" pitchFamily="34" charset="0"/>
                        </a:rPr>
                        <a:t>Lunch</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a:solidFill>
                            <a:srgbClr val="222222"/>
                          </a:solidFill>
                          <a:effectLst/>
                          <a:latin typeface="Arial" panose="020B0604020202020204" pitchFamily="34" charset="0"/>
                        </a:rPr>
                        <a:t>Lunch</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dirty="0" smtClean="0">
                          <a:effectLst/>
                        </a:rPr>
                        <a:t>Outside</a:t>
                      </a:r>
                      <a:r>
                        <a:rPr lang="en-US" baseline="0" dirty="0" smtClean="0">
                          <a:effectLst/>
                        </a:rPr>
                        <a:t> Library- Supervised Study Area</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a:solidFill>
                            <a:srgbClr val="222222"/>
                          </a:solidFill>
                          <a:effectLst/>
                          <a:latin typeface="Arial" panose="020B0604020202020204" pitchFamily="34" charset="0"/>
                        </a:rPr>
                        <a:t>Lunch</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smtClean="0">
                          <a:solidFill>
                            <a:srgbClr val="222222"/>
                          </a:solidFill>
                          <a:effectLst/>
                          <a:latin typeface="Arial" panose="020B0604020202020204" pitchFamily="34" charset="0"/>
                        </a:rPr>
                        <a:t>Liberty</a:t>
                      </a:r>
                      <a:r>
                        <a:rPr lang="en-US" sz="1800" b="0" i="0" u="none" strike="noStrike" baseline="0" dirty="0" smtClean="0">
                          <a:solidFill>
                            <a:srgbClr val="222222"/>
                          </a:solidFill>
                          <a:effectLst/>
                          <a:latin typeface="Arial" panose="020B0604020202020204" pitchFamily="34" charset="0"/>
                        </a:rPr>
                        <a:t> Bell- Supervised Study Area</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82586680"/>
                  </a:ext>
                </a:extLst>
              </a:tr>
              <a:tr h="1244120">
                <a:tc>
                  <a:txBody>
                    <a:bodyPr/>
                    <a:lstStyle/>
                    <a:p>
                      <a:pPr algn="ctr" rtl="0" fontAlgn="ctr">
                        <a:spcBef>
                          <a:spcPts val="0"/>
                        </a:spcBef>
                        <a:spcAft>
                          <a:spcPts val="0"/>
                        </a:spcAft>
                      </a:pPr>
                      <a:r>
                        <a:rPr lang="en-US" sz="1800" b="1" i="0" u="none" strike="noStrike">
                          <a:solidFill>
                            <a:srgbClr val="222222"/>
                          </a:solidFill>
                          <a:effectLst/>
                          <a:latin typeface="Arial" panose="020B0604020202020204" pitchFamily="34" charset="0"/>
                        </a:rPr>
                        <a:t>10:29 - 10:57</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smtClean="0">
                          <a:solidFill>
                            <a:srgbClr val="222222"/>
                          </a:solidFill>
                          <a:effectLst/>
                          <a:latin typeface="Arial" panose="020B0604020202020204" pitchFamily="34" charset="0"/>
                        </a:rPr>
                        <a:t>Office</a:t>
                      </a:r>
                      <a:r>
                        <a:rPr lang="en-US" sz="1800" b="0" i="0" u="none" strike="noStrike" baseline="0" dirty="0" smtClean="0">
                          <a:solidFill>
                            <a:srgbClr val="222222"/>
                          </a:solidFill>
                          <a:effectLst/>
                          <a:latin typeface="Arial" panose="020B0604020202020204" pitchFamily="34" charset="0"/>
                        </a:rPr>
                        <a:t> Hours </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smtClean="0">
                          <a:solidFill>
                            <a:srgbClr val="222222"/>
                          </a:solidFill>
                          <a:effectLst/>
                          <a:latin typeface="Arial" panose="020B0604020202020204" pitchFamily="34" charset="0"/>
                        </a:rPr>
                        <a:t>Office Hours</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dirty="0" smtClean="0">
                          <a:effectLst/>
                        </a:rPr>
                        <a:t>Lunch</a:t>
                      </a:r>
                      <a:r>
                        <a:rPr lang="en-US" baseline="0" dirty="0" smtClean="0">
                          <a:effectLst/>
                        </a:rPr>
                        <a:t> </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smtClean="0">
                          <a:solidFill>
                            <a:srgbClr val="222222"/>
                          </a:solidFill>
                          <a:effectLst/>
                          <a:latin typeface="Arial" panose="020B0604020202020204" pitchFamily="34" charset="0"/>
                        </a:rPr>
                        <a:t>Office</a:t>
                      </a:r>
                      <a:r>
                        <a:rPr lang="en-US" sz="1800" b="0" i="0" u="none" strike="noStrike" baseline="0" dirty="0" smtClean="0">
                          <a:solidFill>
                            <a:srgbClr val="222222"/>
                          </a:solidFill>
                          <a:effectLst/>
                          <a:latin typeface="Arial" panose="020B0604020202020204" pitchFamily="34" charset="0"/>
                        </a:rPr>
                        <a:t> Hours</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smtClean="0">
                          <a:solidFill>
                            <a:srgbClr val="222222"/>
                          </a:solidFill>
                          <a:effectLst/>
                          <a:latin typeface="Arial" panose="020B0604020202020204" pitchFamily="34" charset="0"/>
                        </a:rPr>
                        <a:t>Lunch</a:t>
                      </a:r>
                      <a:r>
                        <a:rPr lang="en-US" sz="1800" b="0" i="0" u="none" strike="noStrike" baseline="0" dirty="0" smtClean="0">
                          <a:solidFill>
                            <a:srgbClr val="222222"/>
                          </a:solidFill>
                          <a:effectLst/>
                          <a:latin typeface="Arial" panose="020B0604020202020204" pitchFamily="34" charset="0"/>
                        </a:rPr>
                        <a:t> </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74685502"/>
                  </a:ext>
                </a:extLst>
              </a:tr>
            </a:tbl>
          </a:graphicData>
        </a:graphic>
      </p:graphicFrame>
      <p:sp>
        <p:nvSpPr>
          <p:cNvPr id="5" name="Rectangle 1"/>
          <p:cNvSpPr>
            <a:spLocks noChangeArrowheads="1"/>
          </p:cNvSpPr>
          <p:nvPr/>
        </p:nvSpPr>
        <p:spPr bwMode="auto">
          <a:xfrm>
            <a:off x="2138363" y="2925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2640179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95400" y="4800600"/>
            <a:ext cx="6172200" cy="1384995"/>
          </a:xfrm>
          <a:prstGeom prst="rect">
            <a:avLst/>
          </a:prstGeom>
          <a:noFill/>
        </p:spPr>
        <p:txBody>
          <a:bodyPr wrap="square" rtlCol="0">
            <a:spAutoFit/>
          </a:bodyPr>
          <a:lstStyle/>
          <a:p>
            <a:pPr algn="ctr"/>
            <a:r>
              <a:rPr lang="en-US" sz="2800" dirty="0" smtClean="0"/>
              <a:t>Contact information:</a:t>
            </a:r>
          </a:p>
          <a:p>
            <a:endParaRPr lang="en-US" sz="2800" dirty="0"/>
          </a:p>
          <a:p>
            <a:pPr algn="ctr"/>
            <a:r>
              <a:rPr lang="en-US" sz="2800" dirty="0" smtClean="0"/>
              <a:t>Email: jloconnor@jacksonsd.org</a:t>
            </a:r>
            <a:endParaRPr lang="en-US" sz="2800" dirty="0"/>
          </a:p>
        </p:txBody>
      </p:sp>
      <p:pic>
        <p:nvPicPr>
          <p:cNvPr id="1026" name="Picture 2" descr="29,901 Thank You Photos - Free &amp; Royalty-Free Stock Photos from Dreamsti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762000"/>
            <a:ext cx="8153400" cy="350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5202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371600"/>
            <a:ext cx="8458200" cy="2362200"/>
          </a:xfrm>
        </p:spPr>
        <p:txBody>
          <a:bodyPr>
            <a:normAutofit/>
          </a:bodyPr>
          <a:lstStyle/>
          <a:p>
            <a:pPr algn="ctr"/>
            <a:r>
              <a:rPr lang="en-US" sz="8800" dirty="0" smtClean="0"/>
              <a:t>WELCOME</a:t>
            </a:r>
            <a:endParaRPr lang="en-US" sz="8800" dirty="0"/>
          </a:p>
        </p:txBody>
      </p:sp>
      <p:sp>
        <p:nvSpPr>
          <p:cNvPr id="3" name="Subtitle 2"/>
          <p:cNvSpPr>
            <a:spLocks noGrp="1"/>
          </p:cNvSpPr>
          <p:nvPr>
            <p:ph type="subTitle" idx="1"/>
          </p:nvPr>
        </p:nvSpPr>
        <p:spPr>
          <a:xfrm>
            <a:off x="1219200" y="4068762"/>
            <a:ext cx="6019800" cy="1752600"/>
          </a:xfrm>
        </p:spPr>
        <p:txBody>
          <a:bodyPr>
            <a:noAutofit/>
          </a:bodyPr>
          <a:lstStyle/>
          <a:p>
            <a:pPr algn="ctr"/>
            <a:r>
              <a:rPr lang="en-US" sz="4000" dirty="0" smtClean="0"/>
              <a:t>AP United States History</a:t>
            </a:r>
          </a:p>
          <a:p>
            <a:pPr algn="ctr"/>
            <a:r>
              <a:rPr lang="en-US" sz="4000" dirty="0" smtClean="0"/>
              <a:t>Mrs. O’Connor</a:t>
            </a:r>
          </a:p>
          <a:p>
            <a:pPr algn="ctr"/>
            <a:r>
              <a:rPr lang="en-US" sz="4000" dirty="0" smtClean="0"/>
              <a:t>Room # C122</a:t>
            </a:r>
            <a:endParaRPr lang="en-US" sz="4000" dirty="0"/>
          </a:p>
        </p:txBody>
      </p:sp>
      <p:sp>
        <p:nvSpPr>
          <p:cNvPr id="23554" name="AutoShape 2" descr="data:image/jpeg;base64,/9j/4AAQSkZJRgABAQAAAQABAAD/2wCEAAkGBxMSEhUTEhMWExIXFRcaGRgYFx8YGxoZGhgXGRgbHR0YHCghGholGxcXITEhJSorLi4uFyAzODMsNygtLisBCgoKDg0OGxAQGzYkICQsNDQ0NDQ3LCw3LCwwLCwsLC8sLC8sNy8vLzQsLCwsLCwsLCwsLCwsLCwsLCwsLCwsLP/AABEIAGECBQMBEQACEQEDEQH/xAAcAAEAAgIDAQAAAAAAAAAAAAAABgcEBQIDCAH/xABFEAABAwIDBQQGCAMGBgMAAAABAAIDBBEFEiEGBzFBYRMiUXEjcoGRobEUMkJSc7LB0TM0YhUlNUOC8CRTk6LS4RbC4v/EABsBAQADAQEBAQAAAAAAAAAAAAADBAUGAgEH/8QAOREAAgEDAQQFDAICAwADAAAAAAECAwQRBRIhMUETUWFxsQYUIjIzNIGRocHR4XLwQvEVI7JSksL/2gAMAwEAAhEDEQA/ALxQBAEAQBAEAQHTV1TImF8jgxjRcuJsAvjaSyz1CEpyUYrLZW20G9YAllHHm5dpJoPMNBuR52VOpd8oo6O18nm1tV5Y7F93/shtVt1iDzc1Dm9GgNHyVd3FR8zYhpFnFY2M9+Tuot4OIRn+MJB4PaD8rFfVc1FzPNTRbOf+OO5kuwXeww2bVRFh+/H3h5kHX3XViF2v8kZFx5PTW+jLPY9z+fDwLCwzE4qhgfDI2Rp5g/PwVuMlJZRz9WjUpS2aiwzLX0jCAIAgCAIAgCAIAgCAIAgCAIAgCAIAgCAIAgCAIAgCAIAgCAIAgCAIAgCAIAgCAIAgCAIAgCAIAgCAIAgCAIAgCAIAgCAIAgNJtRtPBQx5pDd5+rGPrOP6Dqo6lWNNZZcsrGrdz2YcOb5IpDaLaOpxB5c89wE5WA2Y39z1VLZq13nkdN0tlpUdlb58+v8AS7DXsw9xFy4AeOgHvcpXbU4LM2Uo61eXEtm3pr6v68DrljYODy4+Vh7zYn3KrU6L/DJt2fnvG42fhnP4OguCiL587VviPevuGeXUguLXzRmYVjMlM/PBL2budiLHzB0K9RlKDyiGvRoXEdmok0S+g3qVjfriKYeRafe02+CnV3NcTLqeT9tLfBtfX+/MlOA70YppGRywuic42zBwc0HrexAU9O6UnhrBlXehVKMHUhLaS5cywGOBFxqCrRgnJAEAQBAEAQBAEAQBAEAQBAEAQBAEAQBAEAQBAEAQBAEAQBAEAQBAEAQBAEAQBAEAQBAEAQBAEAQBAEAQBAEAQBAEAQEW232xjoGWFn1Dh3WeA+87wHzUNasqa7TT07TZ3csvdBcX+Cmp+1qpDPUOLnON7cLjkP6W9FHSt3J7dTiXL3VY0Y+bWe6K59fd+fkKqdsXdABeOX2W+fienv8ABfK1zs+jA+6bojq4q3HB8ub7zLwHZeprzma5jW3tnlda/iGNAJPsAHVV4UJ1fSbNe51S2sv+qEctcluS72bDF92tbA0vb2c7R/y3EOt6rgPgSvUrSS4byKhr9CbxUTj9V/fgYOyu05o3Wkgjmiv3g5jc48nEXv0K80q7p7mtxNf6VC7XSQliX0f960XNs5j9LVsvAWggasIAc32fstCFSM1mJyFzaVbaWzVjjwfcz7jmINg40kkzSNXMY1wHmL3+C9lY0U1ZhlU0dpTMJN7A9k1+nG3fDr+S8SUHuZZozuIJ1KeUlzWTWz7s6SojElLJJDmBsHHtGg8LG5vx/qUMrWD4bjSoa9dQ9fEl8vqjVw4TjOGG8P8AxEI+ywl4t6jrOafVv7VGqdal6u9Fyd3p177ZbEuv9rj8USfZneJBUOEU7TTz8LO0aT4AnUHoVNTrqTw9zM670mpRj0lN7cOtfcmoKnMk+oAgCAIAgCAIAgCA0WL7X0dM4slnaHt4tALnDnwAUUq0I7my/Q0y5rxUoR3PnwMPB9vaSpkMcZeCBe725Qeg1v8ABfKdaM3hHq70yta01Oo1vfIlAKmM4+oAgCAIAgCAIAgCAIAgCAIAgCAIAgOJkF7XF/C+qZPuy8ZwddXVMiYZJHBjG8XONgOWpXxtJZZ6p05VJKMFlsjFfvHw+LhKZT4RtLvibD4qGVzTXM1KWiXdT/HHe/6yQ4XicdQwPjNwQDbmLi9j1UyeVky6kHCbi+Tx8jMX08BAEAQBAEAQBAEAQBAEAQBAEAQBAEBCdu9vGUYMUNn1BHm2Pq7r0VetXUNy4mzpukyuf+ypuh4935K+2c2cqK+V00pvrmfJJwbpe5HN1uDeAFr2XyjRx6c+J61LUlNeb226murn+vE6toJmQXERcTqGl1r2HF1hw6DxPRfbmrsrZXFnnRdPVep0s/Uj9X/eJHKqncwNzfWc3Nbwvy81Qq09hpM6uyu1cwlOPBSaXcuBtn4jHExrGd8taOdmj28zfw96tzuoxWzA5+30KrXm6tw8Zecc/wBHGSurKq3ee5o0GtmjyLjr8VGo16u/9FuVTS7H0Uk3/wDZ/PgdLsCqOOUOPrXPxXx2lQ9w8oLR7mmvgvszFaZad4d34ZBwOrT7DzULjOm88DShVtryGympLq/XFE/2Z3oyMsysb2jeHaNADh5jgVZp3fKZiXnk/wD5W7+D+z/PzN1VbKUWKzfS4ql2uXM1hFwRw4i7eCn6OE5KomZbvLq1oO0lHCeeK37+JJdn9l46QkslmcD9l7wW+dgBqpzKN6gIntthGHzi1U5sUtu68Gzx/wCQ6FRVYQkvSL9jdXNCWaGX2YymRPYnaSSmqvoUkzaiA/w5AfIjjra19DwI8FFQk1Jwbyi/qlCnKjG5jDYk3hrhv6y1yLjoQrRhJ43lJ7xqJ9HUNEUsrWPaSG9q82sbczdZ1zHYktlnaaNWdzRk6qTafUvwdW7WuqpassY9xDRq5z3HQ2JFjceCsWsfR2uZj65Wl07opJRWHuS446+JeLeAvxVkwj6gCAIAgCAgW9rCWOpHT6B7Czlxu4N4+1VrpLo2zb0KrPztQzuae74NlP4U4iqp7H/M/QqCz9Z9xqeUXsI/y+zPTUX1R5BaByBzQBAEAQBAEAQBAEAQBAEAQEU3h4bnppJmlzZImOILXuboNeDTY+1Q14pxb6jU0q4nCvGmsNSe/KTKQ/tidtj2kj7uaLGRwGpA5FUaC254bOn1Wfm9tKpTis7uS5vuPQezDJhAwzOu4tHO+llqHCttvLNuh8POO10M9NVSGoc7tM7nB4JN9SQQRw8lmSoVNrgd1Q1OyVBLaSWOH65ltbt8VlraO9Q066d4cRyuDzWkluwziZT9Nyhu37uwqjbHD209bNEz6ocCP9QB/VZVaKU2kd9ptWVS1hOby8FgbkHE08tzf0jvzFakPVXccHc+3n/J+LLLXohCAIAgCAIAgPj3AAk6AalD6k28IqjG96Tm1Q7GxpGGztLmT+oeAvwVNXDlUSjwOjlo8KNlKpV9fGe7s/JZuFVomiZKNA4XVw5sy0AQBAEAQBAYmJYnFTsMk0jY2jmTb3eJXmUlFZZLRo1K0tmmssqvazee+QGOjBiZzkd9Yj+kfZHXiqVW6b3QOostChT9O4eX1cvi/wCo0myWy0tVKC4G5OYl2uUH7b78XHWzTz+EtChs+lLiUNW1bpv+ih6nN9fYuzx7iwtpqqOlgFJD3WgXkPO3E3PNx4np5qy3hZZh06bqTUI8XuKywyifVzdoWktzBrG/eN+63yHEnz6qpRg6kull8DotSuo2lBWVHjj0n4/F+BmbxMI+izRMJzOdEC633sxuAPDgAvF2szWOZa8n6qVtPaeFF/Y44Ns5YCScXOlmcbX4XA+s7p+qmo2yjvlxM3U9ZnXbp0XiP1f4X9ZYuFbHOcA6ZxjHJjbZrdSbgHoBp4q1kwsHHH/7NoG+kYZJCNGmRzifO7rD2D2KOpUjBZZatbKrcy2aa+PJFb43tUJrtjp442eBGb5khUal05LCR1FnoUKMlOcm2urd+zR0VKZXZQ5jPFz3ZWgfM+QUEI7T44Ne4r9DDaUXLsW8srYnDMOgmjtVPqKpxGUMzNZf1W6lo55ri2pV6jCnF7nlnJ6jc3teOakNmC7Pu9/yLSVowwgIlvB2Q+nxsMZa2dh7pdfKWn6wNgfMeXVQ1qPSLtNPTNRdnJ7sxfLt5FVQ4WaTFGQZs5jkAzAWvdoPC5tx+CgoQ2Kzj2fg1dUufOdOhVaxmXhtIv8Ai+qPIK6cuVLvr/j0/wCG78wWfeesjrvJ32M+/wCxrtzH89N6o/KFYtfZoyNc98l3LwJptLvJhp3mKBvbyA2LswbG087u526L5O4SezFZZ7t9GlKn01eWxHj24I1HvWqWuu+GJ0Z+6XD3ONwfco516kH6SLlDSbK6pt0Jvd1/gsXZnaWGtjzxXB5tPEFWqc1OOUYV3aztqrpz4r6o7do9oIaKLtJj0a0aucfAD9V8qVIwWWerOyq3U9imu98kVxVb153O9DDEwcmvJc4jybayhVWrNZitxqVLCwtpdHXqNy7FwO/CN6784bVQta0mxcwkW8CQ7l7V5p3EnLZkiW70ajGg61Ge5LO/G/4ki3kVLZcKlew3aTER/wBRikuvZv8AvMpaF77Huf8A5ZSuF/zVN+L/APUqvZ+s+42PKL2Ef5fZlpY5vImo5XQyU0ZLANRKbWPA6t00Us7iUZbOClb6PQrUFW6RpdqS+5kbO7yTUPAdCwMPNjy435fZAt7VNCU36ywZdzStIL/qqOT7sL5my2x28josrGs7WdzQ7LewaDwLj18Oi8Vq6huW9lnTtKldJ1JPZivr3EVh3n1er+yhkjHEMz6f6uC+SnWistIlpW2nVp9FGck+TeMMn+y20sVdHnZ3XADM297HwU8JbUVIyrmg6FaVJ8maPareNDSvMUTe3lGjtbMafAnmfG3BQzuEnsxWWaVro8qlPpq0tiPHtwRyPeZWHvCKF7BxDQ/h63BfHKslnCPVOjplSXRqck3zeMEr2U2/grDkcDDL90kEH1TzXqlXjU3cyHUNJq2npetHr6u8zNsdopaNgfHT9s22rs4aAeo4leqs5QWUskdhaUbiWzOpsvO5Y4kDod6s/a5pmM7HKe4wa3uLHMT5+9VqdzJy3m1daHRhR9B4ed7b3Jczsrt6dU1/dgiazjYuLjbqQbBeqlepHe47iK10qxr5jGq5SXUS/Y7bmKt7jm9lMOLb3B6tPgpqNZVF2mXqOnSs5rfmL4P8ktUxmhAaXbP+RqfwX/JR1fUZd033un/JHnJ3Fn4jPzBULX2h1eu+5y714np3Cv4MfqN+S0zhz5itU+KJz2RmVw+wHBpPjqdF5k2luWSWjCE5qM5bK6+JT+0e3z5nFv0OJrmkj0l3ke6wVKd3JbksHU0PJ+3aUpTck+rcWRsNjMVVTh8TAxosLDxsry4HJzWJNFSbyP8AEqjzb+Rqy7j2jO80j3On/eZ17F7WzUcT2UwjkBeScwcTcknTKralW2VhGBOhpvTSVSo223w4LLJxs/vUa94ZVRdnc2ztN2g9QdRr5r5TusvElg93eguEOkoS2lxx2dnWWLHUNczOHDJa976W8VbOeSbeEV1j+9RjHllKxrwCQZZDZn+kDUi/vVV3DlLZprJux0eFGl0t3LZXUuPd3mvpt6tQxw7aCN7DzZmabc7ZuK8yrzpvE0S0dKtbum5W82muv7lgYftFHU05mph2rg2/Z3DTfwN+Csqe1HajvMads6Vboqz2e3j8SvMW3pVTXOYyCOJzSQcxLyLe4KnO6mnjGDpLfQbaUVNzck+rcdeJb05zExsDQ2SwzyObfUaHK06am5X2pctJKJ4tNEpynKVXhl4XZni+ZlYfvKlmhdEYmPnDTm72QZSCM1rHXp0UkKs5084KlfT7ahdqMp4W5rm854FW1IGQ5jZvM+RVGllTWDpr9QlQmqjwsb31FnbO7wJWRsjbCxzQyzO867jfmbaC1+S0lKq+KONqUbCKWzUb39XI7pt7ErHFrqRocDYjtD/4qu7uSeGjVp+T9KpFTjUbT7P2SnZPbH6YCMjQ7lkcXN9pIFjdW4uTWWc9cQpQns022lxysfc0GN7yZ6SUxTU0QcLG4mOXXhqWBQOtNS2cbzXhplrO3846VqPav2SzZ7aVtTEJMtjzsbi/QkAkexWVnG8w6igpPY4dpgY1vEo6cll3ySA2LGtIIPXNayhncQhuZo2ukXFwtqOEuvP4IVi+9WokBFPG2EfePfd8RZVp3cn6qwbdv5P0YPNWW12cF+SDV9dJM4vmkdI/xcb+7w9iqyk5PLNylRhSjs01hdhNNjthO1tPUyxRs4taHte7zNjlB8728FoUKCj6T4nJarq0qzdGnlR58m/wv6ywHYnS0kRjpSx7+Ng7NqdM7zz4fpoOFrOTCcWllog2L07pxZzjZzrvd9oi97C3NzrDT9l5qQ21h8Ce1uPN5OpH1sbuzPP5cCRQsiwqn+kTACXLlij+4PDz4XPs6n5OahHIt6FS5q7K4vi/FsjOGUkk8hrKq5kcbsa77DTzI5G3uHw8UoPO3Pj4Fq9uYRirah6i4v8A+T6+7qJ3sthFyJ3jQfwwfznzHDprzFpjMRz262qbQw6EGZw7o8Op/wB8uiiq1VTjkv2FjK7q7K3JcX1Iqml2drK4meX0bHXJfLcaE/ZbbM7pwvoqioVKj2pbjop6raWUOioLax1cPi+ZLcK3WRNYZKqZ5sL5WgMsAL68del9OqmjaQXHeZdXX7mT9BKP18Ssa0M7R4jByZjlB1Nr6eaoSxtPB11FyVKLqPfjf8t5c27TZAUkQnlb/wATI3gf8th1DfWOhPu5LSoUdhb+JxWq6g7qpiPqLh29p82v3hR0rjFCBLKOJ+yP3/3xSrcRhu4s+2Gk1bpbb9GPX19xXFft3XSk+nLAeTbD5fsqcrmo+B0VPRLOmvSWX2t/Y6afbSuZwqXnz1+a+K4qdZJPRrKS9THxf5PuzBlqq5kpBec+ZzrceStUIT2nOfMwtVurboY2tDhF/Dnz58T0HGNB5K0YBUm+v+PT/hu/MFn3nrI67yd9jPv+xrtzH89N6o/KFYtfZoyNc98l3LwOe1m7V4m9G9sdKXXcXutYXva5PBfY0YU5bQr6pc3dPocfJb2cd4D6QQU0VK5jzGXBxZ5DnwOqr3U4yxg19Dta1Bz6WOMpcTE3U1bm4iGA910YuPaVLaeo+8oeUXvEf4/djediTpq+RpPditG0ey7j7SfgqtzLM32G5o1BUrWLXGW9m53I4DG9klTI0Oe5xtfWw5D3LSgsRSOKuKjqVpTfNsmmO7v6OqeHvjAIN9F6Itp4xncYu8akbFhMkbBZrTEB/wBRir3Xs3/eZraF77Huf/llJU8hZLHIBfI7Nbx0ICpUaqpts6fUrF3cIwTwk8vuxyN3QYU7FaoNkdcvdnlJ6cGjoLBW7ZKWZviYOtynS2beKxTS3dveXjg2ztPTMayONosBrbVWjnypt7OGvjrTKQezla3KeQLRlLfhf2rNuotTz1na6HXhUtlTXGPFd/M7NgdrKamiNNUxejPB4F7esONuoUtO6XCZRvNBltOpbvtx+GSKOhjoKaqq6SQOjdGcljexdo0+y/wU0moUm4mbRp1Lm/jG44538uC/RUMsRlkjjJPpJWhx5kak++yq2izPJv6/NxtUlzaX3PSOCYLDDAyNsbbZRfTjotE4soraml+jV07Gd3JLdtuQNnD5rJqehUeOTP0K0auLSO3v2o4fgWRhmMCtwed77OeyGQX6hpsfgtGbzTb7DjbKGxfQh1TS+pTFS24aDwL2fmCoW3tEdVrfucvh4lwbWYHBHhGdkYDwIzm56uAPzVy59mznNDbV5HHNPwKywGpdHV05abEyAeyxP6KvZ+s+42PKP2EP5fZnpVhuB5LQOQOSA0u2f8jU/gv+Sjq+oy7pvvdP+SPOTuLPxGfmCoWvtDq9d9zl3rxPTuFfwY/Ub8lpnDmS5t9DwQHnjbaMNr6kNFgJNB7Asit7Rn6HpvutPuLD3IfyP+pay4H5/U9d95Bt4/8AiVR5t/I1Zdx7Rnd6R7nT/vMl25LDonUbnOjaXF3Ei61I8EcLV9pLvfiRnejhjIK45AGtkY19hyOoPyWbdRxUO00Oq52iz/i2vudVFtRJ/Zs1PmN87WX55Tq4e7RTTqPoF2lC1tYf8rPdujv+L/2Rejia6ohDhmsSQ0mzTa3G2vP4rxa7W9xJtddF7Eara48En1ccsnG2E0tTFG1tPHGIiSBGS5x0tbVoU1anUqLG4z9PvbOzlKScnnsX5OrdY+pZWZTE9kTgA7MLC+q90KcqaaZV1a9pXdSM6aawsPP+zC3lRBuIzhosO4bDqxt1SufaM6fRvcofHxZ2bttkhXid0ryAHENA5WJA+SvQpxdNJo5a7vK8Lyc4yaabXwW4mmzu7iOiM8zndq5zHWvy7psveyoxwioqs6tdTm8tteJTFZ/DPs+YWZQ9pE7rVfdavcz0RsfhsP0SF3Zsvk42WsfnpX297AxFOyoYLMlFnW4B7R+o+Sz7uGJbXWdhoF1t0XRfGPDuf78TL3N4i1rpIHWH2gfn+qs289qHcYus23RXTa4S3r7/AFNLi8QxSuJAu2SUBn4Uel9PFwJXyj6UnU+CJNSfQUKdouXpS72XVh9AyGNrGNAAAHBWDFI5tVsNDWHOdJPHn7wvMoxlxRLRr1aLzTk13FfYruzqY7mJ2cdR+yrytIPhuNehr9zDdUSl9H9PwROtw6SE2lyh33Q6593Ee1VKtJQ55Ojsb+V0s9G4rr5HClZI9wZHmLjwAJ9/QdV4hGUniJPdVqFCHSVcfTL7iwNnMFcxvZsBmlJu8t1APgXHRrQPG3PxWrSpqnHBwd9dyuqrqPcuS6kS5lLBQM+kVb2mQDut5NP9N+J5Zj8OfqUlFZZDRozqzUKay2RCF0mIz/SpwRC0+hjI0Pg633Ry8TqoYJze3L4fk0LmpC1pu2pPMn6z/wDyuzrJbguF9u7M4ehadfB7vAeLRz8Tp4qcykb/AB3GoqSIySuAAGjb6uPgF5lJRWWTUaE601Cmstlb4BQuxKodXVIvEHWiYeBI52+62wFuZHTWCnHpJdJL4Gte1VZ0vM6T3/5vrfV/fyWBQ0/aSXP1Iz75P/z8z0VkxDT7z8eFPSmNp9JKC0dG8z+nvUNepsQ7zT0m084uFnhHeyA7rtnRVVPayAmGAtdrwdJxYOtrZiPVvxVW1p5e0+Ru69eunTVGPGXHu/ZPd5O0/wBEh7OM+mkBA/pbwJ/316K1Xq9HHtMLS7B3Vbf6q4/j4lNYdh8lU82Nm370jjYedzoAq1KgmtuobOoarKnLze1W9bsrfjsSJzhuwtL34hURmq7O7RfNa40Nr94ag6FWvQacEYObmMo3NRNpPi88U+HYYkO7OYua1x7l9TzPU9Oi+RoQi8o91tUuKtNwk+Ly/wAdi8S0sB2ehpWBrGi/MqYzjcICot9f8en/AA3fmCz7z1kdd5O+xn3/AGNVuhlyVdQ+18sZdbxswFT2zxSyZesx27/Z69k0202PT1GeaQ53cWs+y3wAHTxVVSdSa2jp6lGNhaT6Bb0vi+1mZjeDSQ0UE0smZ8j9GjQAZTwCmu0lFJGJoFSdStUnN5eOPxPm7FwGJtJNhkA18bu0Xq0foPvIvKCMncRwv8fuzu3mUDosQlJHdks9p8bix9xBVa5jio+029HrqpaRxxjuJVucxSJkL4HPa1wdcAkC46XV2jWjKPHecvqOnVaFaTUW4t7mvAm2IbV0kL2sdM1z3ODQ1hzkX5kN4DqV7dWCeMkFPT7icHPZwks5e7xNRvOma/DJi0gi8eo/Eao7r2b/ALzLWhe+x7n/AOWUXFCZJoWA2zPt/wBp4qpbwU20+o6HWLmdtCFSHKXzWHuNx6fDqnm2Rh9jm/sV5zKjMnlGhqNt2P5xf9+Zd+yO0kdbCHNNniwc2+oK0oTU1lHEXVrUtqjpzX7XWiPVGMw1k89BVsAc2ZzYzwu37J15/uFHGam5QlyLtxaytqdK4ot4kuPUyDbbbGOoQJA7NE52UeIOpHyVW4oqHpRN3RtSqXLdOrvaWc9feYOy9XJL21C03EkRIHg4ElvvIXujFzpOJBqVaFvqFKr2b+7h4GmgGSaMuFiyUXB4ixsVFby2am8vaxR6a0bhvxv+H+j0vQTB0THA6FoPwWmcMee9vsRY+tqZQQWZ7AjW+Vobp5kLKmukqtLrO+tpK1sYupu2Y/vBMtg6J8eCVTnixfDKfe1x/VaNRYptdhyFjNzvacnzmn9SsJfsfiR/mCz7b2iOr1v3Ofw8S8Ntz/cx9WL8zVdufZs5vRPfI/HwKbwz+Zp/xh+VyrWfrPuNnyj9hD+X2Z6ai+qPILQOQOaA0u2f8jU/gv8Ako6vqMu6b73T/kjzk7iz8Rn5gqFr7Q6vXfc5d68T07hf8GP1B8lpnDmuw7aaGaWSJpHckyA3uHGwLreR0XiE1LOORaubWVCMHLjJZx1byk9uT/eFT+KfkFl1vaM7nTfdafcWFuQ/kT6y1lwPz+p6772QbeP/AIlUebfyNWXce0Z3eke50/7zJzuSbajcDxD9QtOLzFHDV4uNWUXxy/Ehu9TFGTVz8rgWRMDCeVxcu16E29izrh7dTCO00in5vZqVTdnf8DWbMYHJUYfU1DWk2kD2ix1aDbTrl1VmrSfQpLkY1jfxeoyqS4Tyvx4GHgVW2Gpildwa7XyPFVbeqoS38GbWr2Mrqktj1o8O3rRfUe0FAYxJ29OGkX+u2/uve60OlhjOTkFYXTls9HLPcxge0NJUl3YOHddluW5c3Vt+I6r7Cop8D5dWlS2aVTi1n/ZUG88/3lP5R/kas659ozs9G9yh8fFkq3G/wp/xHfmctGn6i7jjL33mp/J+JZVa0mN4HEscPgV6lwIaTxOLfWjy5WtOQi2ot8CLrKoe0R32p77WpjqZ6N2Pmb9EgbmGbs75b62vxt4ahaueR+f7MtnaxuOG3eD/AEqilYBd7RnZ6zdR79R7VHWhtwaLumXPm9zGT4Pc+5lB0Ve6ElzXZO65pPgCLFZ9KclmK5nZX1vSns1anCm8/D/eC091uFhxdU27oAbH5BacYqKSRwletKtUlUlxbLJXohPjuCAoPavG8QEz4aid4sTYN9G0jkQG2uPes2s6qeJM7bTKdhUgpUorPNPe18/EjUeW4zXy372UgOtzsSCL+arrGd5rVFNxag8PkWPs1X4LCzXtcx49qeJ65SAR56LRp1qMVhbjjbvTtRq1Nqotp/D6GyxTedTxMLKSK+mhsGtHsCTuoLhvPVvoNxN/9nor5sj+EYZVYlKKipD5GX7rLWa7wzE2aG9OJ8LcflOnKb26nyPt3d0bWDt7T4y59yZPBh8MIzVczGj/AJbXWFvA/af5AAdCrTaXEw4QlN4iss02Nbz4IhkpWZyBYHg0W4WA5f7sq07qEeG82rXQrirvqeivr8iBGWrxWoDS4k8XH7EbebjyHQc1VW3Xlv4G5PzbSqGY+s/m3+C3cJow2NkNOLRsaG9pxaABxH33Hppc6+C0ksLCOKnOU5OUuL3mZiuM09BF33AZRo2/ecfH2nmeZXyU1FZZJQt6leexTWX/AHiUZtTjz62d0ruHBrfAcgsurUdSR3VhZxs6Oy3v4t/3ki79iMGFJRxR/bIzv9d2p93D2LTpw2IpHE3lw7ivKo+b+nIqnbGjrKytlLaaoe0OLW+ieBlGn1iABw8VSrQqTqZS3HSadcWltaKMppSe99e/u6kZNFs1iphdDHTMgieLODi25HUkucPZZSSjXmsPCKtKtpVvNThtSkue/wDRrsY2KrKKL6RI5jQ0gdx5zC+mhsFBO3lCO1k07fV6F1VVFQe/rx38Ca7ocWkkjfG9xflcbFxuddeJ1V23eaaOb1iCheTUVhbvBFjqYzAgKY3yVQdWRxj/AC4hfzcSfkB71nXbzPB2fk/TcbZy65eBw3IQF9RUS/Z+r00AafjdXKEdmmkc5qlZVbucl14+RlbXbCTxvLqSMSRk6N4ZegsDoopWqbyng0qPlFVjDZqQ2n15x89xi4PsZXVDC2dgjHIkkkW4AX4DyXvzeLWGVXrVdVFOCUUv8VwfeYFNsJiDaloa1oa0gh5BOo4HovNO2jF5e893euVq0diC2U+PPJZ+M7JCqpWxzOvM3UP5gqadOM1hmba3lW2ntU3+yqcV2Cr4nENiEg5EEj9Cqvma6zcj5STS309/f+jJ2f3dV0jwZbQM52GtvMqenQjDeuJm3urV7pbL3R6l9ya7V7HzPhbFFJK9gA9HcZLjmdLk+ZSpR2+LPlnqLtV6EFnr35IRBsBiTXhwa0WNxYG49/NeI2yi8plqtrk60dipTTXxJ3iuykldTt7duSpY0APtYnztxupKlKM1hlK01CrazcqfB8uREcK2NxSmlzxHJrxZxI9twfcvEbdR9Vst19ZddYqUov5m52l2OqZ3CribkqdC8DS5AAuPA6L7OgpS2k8M8W2rzpUuhnFSh1M0eJYLilWGtmEr3N+rm+qOtgBc9V5dvtevLJ7jrCopq3pKGe9kq3cbvPoTjPO7PO7n4KwkorCMmrVnVk5zeWzltzu/7dxnp7NlOrhycf3UNS3jPfwZo2Wr1raOx60ep/ZkRdHi8cf0c9uI7ZcrbajwzZb2XnoZ4w57ix/ylpGW3G3W137s92DjgO7Ceola+pHZwtIIZ4+fipKdGNPgUb3Ua12/TeF1IsTavZt76cQwPkawMymJlg13raX9l19qU9vdk82d75s9pQTfW87u4rN27vEL6Mba+lwb/NQq1inlM0KmvVKkXCcE0+8m+M7O1VTRRxyF4ewD0bbBriODnaXNvNS1KW3ubKVlqDtW5Qgm3zedy6kQmHd/iTXBwa0WNwQDcfFRxtlF5TLtXXJ1Y7E6aa+Jc+z7pjE0VAs8ABWTDbyzZofCObbYRJUwlsckjdCCxhADwfvaX5KOpT21jJcs7zzaW0oJvrfLuKndu8xC+jG25cb/ADUKtIrgzTl5QVZLEoJmx/8AiWKFuUmUi1rdq63u8F683X/yZGtaknlUo/Iytl9hq2OQue50LQO7k4g8zdwOpXuNJRjsplavqMq9ZVakE8LGHnHeavEd31c57jGy4JJu+5J6kqLzSPWXl5Q1ksbC+pKNgcHxCjcWyN9E7iANAfHxupoU9jdky7u7Vw9rYUX1rmdu3+wj6iQz04HaOtnBJsSBbx00UdS3jN5LdnrNa3gqeE4r+8SH0eCYtT5o2NlYx3Hs3EX/AO1eY28ksKW4nqazSqS25UE5db/0c6HdfU1Lx2/oob3LeJdz1J4qWnRjDeuJSvNTr3K2ZPEepFx4Ng8VNCIY2gMAt56KUziu9sN27y90tIBqSSzqfBVp20JPK3G3a67Xox2ZraS6+PzIS7YrES7K2nAPibn9AvCs453ssVPKOo44hBJ9+fsWJsVsDLTsc+aZ4nLe6W2GT1QQR8Fa2Uo4W4w+nlKr0tT0nzzz+RGsd2CrXzPdGC/MSS6Q3c4+OllXdrFvLZrw1+rCKioJJd5t9hsBxGik7zfRu+s0DTz11upadPY5lC8vlc73TSfWs5LTZwF+NlKUCoNutgZhK+WkZna9xcW34E6m2h0uqs7VN5TwdBb6/Up01CcNrG7OcfPcc9h9la9sgfIBFyLiSXFv3bngOilp0lDfzM681CpcrZeFFclwLb0a3U6Aak9OKlKKTbwjzZj9K2qrDHTD0UtQbeoDc2tyJ+BVKhBSqOa4HT6tcTpWlO3k/SaWe5HobAcObTwRxNFsrR71dOXNggCA0e0Wy8FY20jRfxXxpPieozlB7UXhldYturlbcwSXHgdfmoJW1N9hqUdbu6e5va7/AM8SN1WxVaz/ACw7yB/9qJ2a5M0I+Ukv8qf1/Rit2frGkEQm4Nx5+1q+K0knlSPcvKGlOLjKk8Pt/RlT1uIsHpJnRt/rkt7ha59gXqSnH1qhHb1Les8UrTPx3eBpqmdzyczy/Xib69bFUpSbe95Olo0oU4rZio9x0rySklwDawUrMjaWF3C7je7iObgTYlWqdzsLGDDu9EjcVHUdR7+vfjuM+u3l1kgysyxD+kf+rj2JK7k+CPNLyeoReZycvoRKsrJJXF0jy9x5kqvKTk8tmzRoU6MdmnHCM7ZSi7atpozwdM0n1WnO74NK90I5qIq6nV6O0qPsx89x6Oc4DibLWPz8xZ8UgZ9eaNvm8D9UyfVFvgjhjWJspoXzPOjQT5nkF8lJRWWe6VOVWahHiylce26mq4HwStbYvDmuGhAF9CFnVLlzi4tHY2mjRtq0asZZwt/fjkSLcsw+ldyJPw0/RXLdYpo53WJ7V7P4L5JFrKYzDCxmv+jwvmyOkyNvlbxK8zlsrJPbUemqqnnGebPO2MCrrql4a0uqJXd4gaRjgB5gWCqU6EpS25nQXeq0qFLza15LGfHHb2l37v8AZduH0zY/tkd4q6cwSdAEAQBAEAQBAEAQBAEAQBAEAQBAEAQBAEAQBAEAQBAEAQBAEAQBAEAQBAEAQBAEAQBAVFvD26keZaOJhiYHFr3u0c63EAfZafHmFQr1224I67StKp04xuKjy+K6l+/AwNzeE/SJ3VTh6Nndj9h4+03Kt0obEEjntQuXcXEqnLgu5f3JdikKQQBAEAQHwhAanaHCPpEeVrnsP9Dyy/nltcL40nxJKdSVN5j4J+JXNZuulcSWvNz4nMfeVC7am+RoR1m8isKf0X4MB+6+q5P+C+ea0yRa7eda+R1ndlV/e+C+ea0z7/z132fIHdlV/e+Cea0x/wA9d9a+QG7Kr+98E81pj/nrvs+Rwqd2tW0XBB6WXx2kHwJKflBcxfpJP6Gmkw6soniTI5jm3s9t9Lgg+WhKhdvUpvahvNKnq1peR6K4Wznr4fP8mJUYxPJ9eZ7v9SglVm+LNWnY2sFmEF4nCieXSxguJvIziSftBfINuSz1nq4jGNCeFj0X4E03qbTCeX6PG70UZOYg6F3P/f7qzdVcvYRiaFY7EfOanPh3c2Q7DMFqKnWJnd8bL7C0yk5M+XPlCoylGlHPU8/XGPuXbu+2eNHAGu+seKupY3I5eUnJuT4slS+nk4vaCCDwKAwMOwSCAl0cYDnG5NtUBsUAQBAEAQBAEAQBAEAQBAEAQBAEAQBAEAQBAEAQBAEAQBAEAQBAEAQBAEAQBAEAQBAEAQEQ2x2Chrzmc4sfwJGlxwsbcV5cIt5aJo3FaMHCMmk+WXj5G52ZwGOihbDENAvRCbZAEAQBAEAQBAEAQBAEAQBAdFVRskFntDh1CArfbHdyCDLTd12pLeRUFagp7+Zq6fqtS1ey98Orq7irntdG+xBa9ruB5EG6zWnGWHxR2sJ069PajvjJGZguGPrJwwXN3XcepN1btqWXtyOf1y+VOPm1Pq39i5L+8j0DgGDspomsaBoNSrxyps0AQBAEAQBAEAQBAEAQBAEAQBAEAQBAEAQBAEAQBAEAQBAEAQBAEAQBAEAQBAEAQBAEAQBAEAQBAEAQBAEAQBAEAQBAEAQBAEAQBAEAKArjeTsZ2o7enaO1HEcMw/dQVqCqd5q6bqcrRtPfF8u3l+zK3YbNGni7SRvpHeKmjFRWEZ1WrKrNzlxZPV9IwgCAIAgCAIAgCAIAgCAIAgCAIAgCAIAgCAIAgCAIAgCAIAgCAIAgCAIAgCAIAgCAIAgCAIAgCAIAgCAIAgCAIAgCAIAgCAIAgCAIAgCA65/qlAfKb6oQHagCAIAgCAIAgCAIAgCAIAgCAIAgCAIAgCAIAgCAIAgCAIAgCAIAgCAIAgCAIAgCAIAgCAIAgCAIAgCAIAgCA//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3556" name="AutoShape 4" descr="data:image/jpeg;base64,/9j/4AAQSkZJRgABAQAAAQABAAD/2wCEAAkGBxMSEhUTEhMWExIXFRcaGRgYFx8YGxoZGhgXGRgbHR0YHCghGholGxcXITEhJSorLi4uFyAzODMsNygtLisBCgoKDg0OGxAQGzYkICQsNDQ0NDQ3LCw3LCwwLCwsLC8sLC8sNy8vLzQsLCwsLCwsLCwsLCwsLCwsLCwsLCwsLP/AABEIAGECBQMBEQACEQEDEQH/xAAcAAEAAgIDAQAAAAAAAAAAAAAABgcEBQIDCAH/xABFEAABAwIDBQQGCAMGBgMAAAABAAIDBBEFEiEGBzFBYRMiUXEjcoGRobEUMkJSc7LB0TM0YhUlNUOC8CRTk6LS4RbC4v/EABsBAQADAQEBAQAAAAAAAAAAAAADBAUGAgEH/8QAOREAAgEDAQQFDAICAwADAAAAAAECAwQRBRIhMUETUWFxsQYUIjIzNIGRocHR4XLwQvEVI7JSksL/2gAMAwEAAhEDEQA/ALxQBAEAQBAEAQHTV1TImF8jgxjRcuJsAvjaSyz1CEpyUYrLZW20G9YAllHHm5dpJoPMNBuR52VOpd8oo6O18nm1tV5Y7F93/shtVt1iDzc1Dm9GgNHyVd3FR8zYhpFnFY2M9+Tuot4OIRn+MJB4PaD8rFfVc1FzPNTRbOf+OO5kuwXeww2bVRFh+/H3h5kHX3XViF2v8kZFx5PTW+jLPY9z+fDwLCwzE4qhgfDI2Rp5g/PwVuMlJZRz9WjUpS2aiwzLX0jCAIAgCAIAgCAIAgCAIAgCAIAgCAIAgCAIAgCAIAgCAIAgCAIAgCAIAgCAIAgCAIAgCAIAgCAIAgCAIAgCAIAgCAIAgCAIAgNJtRtPBQx5pDd5+rGPrOP6Dqo6lWNNZZcsrGrdz2YcOb5IpDaLaOpxB5c89wE5WA2Y39z1VLZq13nkdN0tlpUdlb58+v8AS7DXsw9xFy4AeOgHvcpXbU4LM2Uo61eXEtm3pr6v68DrljYODy4+Vh7zYn3KrU6L/DJt2fnvG42fhnP4OguCiL587VviPevuGeXUguLXzRmYVjMlM/PBL2budiLHzB0K9RlKDyiGvRoXEdmok0S+g3qVjfriKYeRafe02+CnV3NcTLqeT9tLfBtfX+/MlOA70YppGRywuic42zBwc0HrexAU9O6UnhrBlXehVKMHUhLaS5cywGOBFxqCrRgnJAEAQBAEAQBAEAQBAEAQBAEAQBAEAQBAEAQBAEAQBAEAQBAEAQBAEAQBAEAQBAEAQBAEAQBAEAQBAEAQBAEAQBAEAQEW232xjoGWFn1Dh3WeA+87wHzUNasqa7TT07TZ3csvdBcX+Cmp+1qpDPUOLnON7cLjkP6W9FHSt3J7dTiXL3VY0Y+bWe6K59fd+fkKqdsXdABeOX2W+fienv8ABfK1zs+jA+6bojq4q3HB8ub7zLwHZeprzma5jW3tnlda/iGNAJPsAHVV4UJ1fSbNe51S2sv+qEctcluS72bDF92tbA0vb2c7R/y3EOt6rgPgSvUrSS4byKhr9CbxUTj9V/fgYOyu05o3Wkgjmiv3g5jc48nEXv0K80q7p7mtxNf6VC7XSQliX0f960XNs5j9LVsvAWggasIAc32fstCFSM1mJyFzaVbaWzVjjwfcz7jmINg40kkzSNXMY1wHmL3+C9lY0U1ZhlU0dpTMJN7A9k1+nG3fDr+S8SUHuZZozuIJ1KeUlzWTWz7s6SojElLJJDmBsHHtGg8LG5vx/qUMrWD4bjSoa9dQ9fEl8vqjVw4TjOGG8P8AxEI+ywl4t6jrOafVv7VGqdal6u9Fyd3p177ZbEuv9rj8USfZneJBUOEU7TTz8LO0aT4AnUHoVNTrqTw9zM670mpRj0lN7cOtfcmoKnMk+oAgCAIAgCAIAgCA0WL7X0dM4slnaHt4tALnDnwAUUq0I7my/Q0y5rxUoR3PnwMPB9vaSpkMcZeCBe725Qeg1v8ABfKdaM3hHq70yta01Oo1vfIlAKmM4+oAgCAIAgCAIAgCAIAgCAIAgCAIAgOJkF7XF/C+qZPuy8ZwddXVMiYZJHBjG8XONgOWpXxtJZZ6p05VJKMFlsjFfvHw+LhKZT4RtLvibD4qGVzTXM1KWiXdT/HHe/6yQ4XicdQwPjNwQDbmLi9j1UyeVky6kHCbi+Tx8jMX08BAEAQBAEAQBAEAQBAEAQBAEAQBAEBCdu9vGUYMUNn1BHm2Pq7r0VetXUNy4mzpukyuf+ypuh4935K+2c2cqK+V00pvrmfJJwbpe5HN1uDeAFr2XyjRx6c+J61LUlNeb226murn+vE6toJmQXERcTqGl1r2HF1hw6DxPRfbmrsrZXFnnRdPVep0s/Uj9X/eJHKqncwNzfWc3Nbwvy81Qq09hpM6uyu1cwlOPBSaXcuBtn4jHExrGd8taOdmj28zfw96tzuoxWzA5+30KrXm6tw8Zecc/wBHGSurKq3ee5o0GtmjyLjr8VGo16u/9FuVTS7H0Uk3/wDZ/PgdLsCqOOUOPrXPxXx2lQ9w8oLR7mmvgvszFaZad4d34ZBwOrT7DzULjOm88DShVtryGympLq/XFE/2Z3oyMsysb2jeHaNADh5jgVZp3fKZiXnk/wD5W7+D+z/PzN1VbKUWKzfS4ql2uXM1hFwRw4i7eCn6OE5KomZbvLq1oO0lHCeeK37+JJdn9l46QkslmcD9l7wW+dgBqpzKN6gIntthGHzi1U5sUtu68Gzx/wCQ6FRVYQkvSL9jdXNCWaGX2YymRPYnaSSmqvoUkzaiA/w5AfIjjra19DwI8FFQk1Jwbyi/qlCnKjG5jDYk3hrhv6y1yLjoQrRhJ43lJ7xqJ9HUNEUsrWPaSG9q82sbczdZ1zHYktlnaaNWdzRk6qTafUvwdW7WuqpassY9xDRq5z3HQ2JFjceCsWsfR2uZj65Wl07opJRWHuS446+JeLeAvxVkwj6gCAIAgCAgW9rCWOpHT6B7Czlxu4N4+1VrpLo2zb0KrPztQzuae74NlP4U4iqp7H/M/QqCz9Z9xqeUXsI/y+zPTUX1R5BaByBzQBAEAQBAEAQBAEAQBAEAQEU3h4bnppJmlzZImOILXuboNeDTY+1Q14pxb6jU0q4nCvGmsNSe/KTKQ/tidtj2kj7uaLGRwGpA5FUaC254bOn1Wfm9tKpTis7uS5vuPQezDJhAwzOu4tHO+llqHCttvLNuh8POO10M9NVSGoc7tM7nB4JN9SQQRw8lmSoVNrgd1Q1OyVBLaSWOH65ltbt8VlraO9Q066d4cRyuDzWkluwziZT9Nyhu37uwqjbHD209bNEz6ocCP9QB/VZVaKU2kd9ptWVS1hOby8FgbkHE08tzf0jvzFakPVXccHc+3n/J+LLLXohCAIAgCAIAgPj3AAk6AalD6k28IqjG96Tm1Q7GxpGGztLmT+oeAvwVNXDlUSjwOjlo8KNlKpV9fGe7s/JZuFVomiZKNA4XVw5sy0AQBAEAQBAYmJYnFTsMk0jY2jmTb3eJXmUlFZZLRo1K0tmmssqvazee+QGOjBiZzkd9Yj+kfZHXiqVW6b3QOostChT9O4eX1cvi/wCo0myWy0tVKC4G5OYl2uUH7b78XHWzTz+EtChs+lLiUNW1bpv+ih6nN9fYuzx7iwtpqqOlgFJD3WgXkPO3E3PNx4np5qy3hZZh06bqTUI8XuKywyifVzdoWktzBrG/eN+63yHEnz6qpRg6kull8DotSuo2lBWVHjj0n4/F+BmbxMI+izRMJzOdEC633sxuAPDgAvF2szWOZa8n6qVtPaeFF/Y44Ns5YCScXOlmcbX4XA+s7p+qmo2yjvlxM3U9ZnXbp0XiP1f4X9ZYuFbHOcA6ZxjHJjbZrdSbgHoBp4q1kwsHHH/7NoG+kYZJCNGmRzifO7rD2D2KOpUjBZZatbKrcy2aa+PJFb43tUJrtjp442eBGb5khUal05LCR1FnoUKMlOcm2urd+zR0VKZXZQ5jPFz3ZWgfM+QUEI7T44Ne4r9DDaUXLsW8srYnDMOgmjtVPqKpxGUMzNZf1W6lo55ri2pV6jCnF7nlnJ6jc3teOakNmC7Pu9/yLSVowwgIlvB2Q+nxsMZa2dh7pdfKWn6wNgfMeXVQ1qPSLtNPTNRdnJ7sxfLt5FVQ4WaTFGQZs5jkAzAWvdoPC5tx+CgoQ2Kzj2fg1dUufOdOhVaxmXhtIv8Ai+qPIK6cuVLvr/j0/wCG78wWfeesjrvJ32M+/wCxrtzH89N6o/KFYtfZoyNc98l3LwJptLvJhp3mKBvbyA2LswbG087u526L5O4SezFZZ7t9GlKn01eWxHj24I1HvWqWuu+GJ0Z+6XD3ONwfco516kH6SLlDSbK6pt0Jvd1/gsXZnaWGtjzxXB5tPEFWqc1OOUYV3aztqrpz4r6o7do9oIaKLtJj0a0aucfAD9V8qVIwWWerOyq3U9imu98kVxVb153O9DDEwcmvJc4jybayhVWrNZitxqVLCwtpdHXqNy7FwO/CN6784bVQta0mxcwkW8CQ7l7V5p3EnLZkiW70ajGg61Ge5LO/G/4ki3kVLZcKlew3aTER/wBRikuvZv8AvMpaF77Huf8A5ZSuF/zVN+L/APUqvZ+s+42PKL2Ef5fZlpY5vImo5XQyU0ZLANRKbWPA6t00Us7iUZbOClb6PQrUFW6RpdqS+5kbO7yTUPAdCwMPNjy435fZAt7VNCU36ywZdzStIL/qqOT7sL5my2x28josrGs7WdzQ7LewaDwLj18Oi8Vq6huW9lnTtKldJ1JPZivr3EVh3n1er+yhkjHEMz6f6uC+SnWistIlpW2nVp9FGck+TeMMn+y20sVdHnZ3XADM297HwU8JbUVIyrmg6FaVJ8maPareNDSvMUTe3lGjtbMafAnmfG3BQzuEnsxWWaVro8qlPpq0tiPHtwRyPeZWHvCKF7BxDQ/h63BfHKslnCPVOjplSXRqck3zeMEr2U2/grDkcDDL90kEH1TzXqlXjU3cyHUNJq2npetHr6u8zNsdopaNgfHT9s22rs4aAeo4leqs5QWUskdhaUbiWzOpsvO5Y4kDod6s/a5pmM7HKe4wa3uLHMT5+9VqdzJy3m1daHRhR9B4ed7b3Jczsrt6dU1/dgiazjYuLjbqQbBeqlepHe47iK10qxr5jGq5SXUS/Y7bmKt7jm9lMOLb3B6tPgpqNZVF2mXqOnSs5rfmL4P8ktUxmhAaXbP+RqfwX/JR1fUZd033un/JHnJ3Fn4jPzBULX2h1eu+5y714np3Cv4MfqN+S0zhz5itU+KJz2RmVw+wHBpPjqdF5k2luWSWjCE5qM5bK6+JT+0e3z5nFv0OJrmkj0l3ke6wVKd3JbksHU0PJ+3aUpTck+rcWRsNjMVVTh8TAxosLDxsry4HJzWJNFSbyP8AEqjzb+Rqy7j2jO80j3On/eZ17F7WzUcT2UwjkBeScwcTcknTKralW2VhGBOhpvTSVSo223w4LLJxs/vUa94ZVRdnc2ztN2g9QdRr5r5TusvElg93eguEOkoS2lxx2dnWWLHUNczOHDJa976W8VbOeSbeEV1j+9RjHllKxrwCQZZDZn+kDUi/vVV3DlLZprJux0eFGl0t3LZXUuPd3mvpt6tQxw7aCN7DzZmabc7ZuK8yrzpvE0S0dKtbum5W82muv7lgYftFHU05mph2rg2/Z3DTfwN+Csqe1HajvMads6Vboqz2e3j8SvMW3pVTXOYyCOJzSQcxLyLe4KnO6mnjGDpLfQbaUVNzck+rcdeJb05zExsDQ2SwzyObfUaHK06am5X2pctJKJ4tNEpynKVXhl4XZni+ZlYfvKlmhdEYmPnDTm72QZSCM1rHXp0UkKs5084KlfT7ahdqMp4W5rm854FW1IGQ5jZvM+RVGllTWDpr9QlQmqjwsb31FnbO7wJWRsjbCxzQyzO867jfmbaC1+S0lKq+KONqUbCKWzUb39XI7pt7ErHFrqRocDYjtD/4qu7uSeGjVp+T9KpFTjUbT7P2SnZPbH6YCMjQ7lkcXN9pIFjdW4uTWWc9cQpQns022lxysfc0GN7yZ6SUxTU0QcLG4mOXXhqWBQOtNS2cbzXhplrO3846VqPav2SzZ7aVtTEJMtjzsbi/QkAkexWVnG8w6igpPY4dpgY1vEo6cll3ySA2LGtIIPXNayhncQhuZo2ukXFwtqOEuvP4IVi+9WokBFPG2EfePfd8RZVp3cn6qwbdv5P0YPNWW12cF+SDV9dJM4vmkdI/xcb+7w9iqyk5PLNylRhSjs01hdhNNjthO1tPUyxRs4taHte7zNjlB8728FoUKCj6T4nJarq0qzdGnlR58m/wv6ywHYnS0kRjpSx7+Ng7NqdM7zz4fpoOFrOTCcWllog2L07pxZzjZzrvd9oi97C3NzrDT9l5qQ21h8Ce1uPN5OpH1sbuzPP5cCRQsiwqn+kTACXLlij+4PDz4XPs6n5OahHIt6FS5q7K4vi/FsjOGUkk8hrKq5kcbsa77DTzI5G3uHw8UoPO3Pj4Fq9uYRirah6i4v8A+T6+7qJ3sthFyJ3jQfwwfznzHDprzFpjMRz262qbQw6EGZw7o8Op/wB8uiiq1VTjkv2FjK7q7K3JcX1Iqml2drK4meX0bHXJfLcaE/ZbbM7pwvoqioVKj2pbjop6raWUOioLax1cPi+ZLcK3WRNYZKqZ5sL5WgMsAL68del9OqmjaQXHeZdXX7mT9BKP18Ssa0M7R4jByZjlB1Nr6eaoSxtPB11FyVKLqPfjf8t5c27TZAUkQnlb/wATI3gf8th1DfWOhPu5LSoUdhb+JxWq6g7qpiPqLh29p82v3hR0rjFCBLKOJ+yP3/3xSrcRhu4s+2Gk1bpbb9GPX19xXFft3XSk+nLAeTbD5fsqcrmo+B0VPRLOmvSWX2t/Y6afbSuZwqXnz1+a+K4qdZJPRrKS9THxf5PuzBlqq5kpBec+ZzrceStUIT2nOfMwtVurboY2tDhF/Dnz58T0HGNB5K0YBUm+v+PT/hu/MFn3nrI67yd9jPv+xrtzH89N6o/KFYtfZoyNc98l3LwOe1m7V4m9G9sdKXXcXutYXva5PBfY0YU5bQr6pc3dPocfJb2cd4D6QQU0VK5jzGXBxZ5DnwOqr3U4yxg19Dta1Bz6WOMpcTE3U1bm4iGA910YuPaVLaeo+8oeUXvEf4/djediTpq+RpPditG0ey7j7SfgqtzLM32G5o1BUrWLXGW9m53I4DG9klTI0Oe5xtfWw5D3LSgsRSOKuKjqVpTfNsmmO7v6OqeHvjAIN9F6Itp4xncYu8akbFhMkbBZrTEB/wBRir3Xs3/eZraF77Huf/llJU8hZLHIBfI7Nbx0ICpUaqpts6fUrF3cIwTwk8vuxyN3QYU7FaoNkdcvdnlJ6cGjoLBW7ZKWZviYOtynS2beKxTS3dveXjg2ztPTMayONosBrbVWjnypt7OGvjrTKQezla3KeQLRlLfhf2rNuotTz1na6HXhUtlTXGPFd/M7NgdrKamiNNUxejPB4F7esONuoUtO6XCZRvNBltOpbvtx+GSKOhjoKaqq6SQOjdGcljexdo0+y/wU0moUm4mbRp1Lm/jG44538uC/RUMsRlkjjJPpJWhx5kak++yq2izPJv6/NxtUlzaX3PSOCYLDDAyNsbbZRfTjotE4soraml+jV07Gd3JLdtuQNnD5rJqehUeOTP0K0auLSO3v2o4fgWRhmMCtwed77OeyGQX6hpsfgtGbzTb7DjbKGxfQh1TS+pTFS24aDwL2fmCoW3tEdVrfucvh4lwbWYHBHhGdkYDwIzm56uAPzVy59mznNDbV5HHNPwKywGpdHV05abEyAeyxP6KvZ+s+42PKP2EP5fZnpVhuB5LQOQOSA0u2f8jU/gv+Sjq+oy7pvvdP+SPOTuLPxGfmCoWvtDq9d9zl3rxPTuFfwY/Ub8lpnDmS5t9DwQHnjbaMNr6kNFgJNB7Asit7Rn6HpvutPuLD3IfyP+pay4H5/U9d95Bt4/8AiVR5t/I1Zdx7Rnd6R7nT/vMl25LDonUbnOjaXF3Ei61I8EcLV9pLvfiRnejhjIK45AGtkY19hyOoPyWbdRxUO00Oq52iz/i2vudVFtRJ/Zs1PmN87WX55Tq4e7RTTqPoF2lC1tYf8rPdujv+L/2Rejia6ohDhmsSQ0mzTa3G2vP4rxa7W9xJtddF7Eara48En1ccsnG2E0tTFG1tPHGIiSBGS5x0tbVoU1anUqLG4z9PvbOzlKScnnsX5OrdY+pZWZTE9kTgA7MLC+q90KcqaaZV1a9pXdSM6aawsPP+zC3lRBuIzhosO4bDqxt1SufaM6fRvcofHxZ2bttkhXid0ryAHENA5WJA+SvQpxdNJo5a7vK8Lyc4yaabXwW4mmzu7iOiM8zndq5zHWvy7psveyoxwioqs6tdTm8tteJTFZ/DPs+YWZQ9pE7rVfdavcz0RsfhsP0SF3Zsvk42WsfnpX297AxFOyoYLMlFnW4B7R+o+Sz7uGJbXWdhoF1t0XRfGPDuf78TL3N4i1rpIHWH2gfn+qs289qHcYus23RXTa4S3r7/AFNLi8QxSuJAu2SUBn4Uel9PFwJXyj6UnU+CJNSfQUKdouXpS72XVh9AyGNrGNAAAHBWDFI5tVsNDWHOdJPHn7wvMoxlxRLRr1aLzTk13FfYruzqY7mJ2cdR+yrytIPhuNehr9zDdUSl9H9PwROtw6SE2lyh33Q6593Ee1VKtJQ55Ojsb+V0s9G4rr5HClZI9wZHmLjwAJ9/QdV4hGUniJPdVqFCHSVcfTL7iwNnMFcxvZsBmlJu8t1APgXHRrQPG3PxWrSpqnHBwd9dyuqrqPcuS6kS5lLBQM+kVb2mQDut5NP9N+J5Zj8OfqUlFZZDRozqzUKay2RCF0mIz/SpwRC0+hjI0Pg633Ry8TqoYJze3L4fk0LmpC1pu2pPMn6z/wDyuzrJbguF9u7M4ehadfB7vAeLRz8Tp4qcykb/AB3GoqSIySuAAGjb6uPgF5lJRWWTUaE601Cmstlb4BQuxKodXVIvEHWiYeBI52+62wFuZHTWCnHpJdJL4Gte1VZ0vM6T3/5vrfV/fyWBQ0/aSXP1Iz75P/z8z0VkxDT7z8eFPSmNp9JKC0dG8z+nvUNepsQ7zT0m084uFnhHeyA7rtnRVVPayAmGAtdrwdJxYOtrZiPVvxVW1p5e0+Ru69eunTVGPGXHu/ZPd5O0/wBEh7OM+mkBA/pbwJ/316K1Xq9HHtMLS7B3Vbf6q4/j4lNYdh8lU82Nm370jjYedzoAq1KgmtuobOoarKnLze1W9bsrfjsSJzhuwtL34hURmq7O7RfNa40Nr94ag6FWvQacEYObmMo3NRNpPi88U+HYYkO7OYua1x7l9TzPU9Oi+RoQi8o91tUuKtNwk+Ly/wAdi8S0sB2ehpWBrGi/MqYzjcICot9f8en/AA3fmCz7z1kdd5O+xn3/AGNVuhlyVdQ+18sZdbxswFT2zxSyZesx27/Z69k0202PT1GeaQ53cWs+y3wAHTxVVSdSa2jp6lGNhaT6Bb0vi+1mZjeDSQ0UE0smZ8j9GjQAZTwCmu0lFJGJoFSdStUnN5eOPxPm7FwGJtJNhkA18bu0Xq0foPvIvKCMncRwv8fuzu3mUDosQlJHdks9p8bix9xBVa5jio+029HrqpaRxxjuJVucxSJkL4HPa1wdcAkC46XV2jWjKPHecvqOnVaFaTUW4t7mvAm2IbV0kL2sdM1z3ODQ1hzkX5kN4DqV7dWCeMkFPT7icHPZwks5e7xNRvOma/DJi0gi8eo/Eao7r2b/ALzLWhe+x7n/AOWUXFCZJoWA2zPt/wBp4qpbwU20+o6HWLmdtCFSHKXzWHuNx6fDqnm2Rh9jm/sV5zKjMnlGhqNt2P5xf9+Zd+yO0kdbCHNNniwc2+oK0oTU1lHEXVrUtqjpzX7XWiPVGMw1k89BVsAc2ZzYzwu37J15/uFHGam5QlyLtxaytqdK4ot4kuPUyDbbbGOoQJA7NE52UeIOpHyVW4oqHpRN3RtSqXLdOrvaWc9feYOy9XJL21C03EkRIHg4ElvvIXujFzpOJBqVaFvqFKr2b+7h4GmgGSaMuFiyUXB4ixsVFby2am8vaxR6a0bhvxv+H+j0vQTB0THA6FoPwWmcMee9vsRY+tqZQQWZ7AjW+Vobp5kLKmukqtLrO+tpK1sYupu2Y/vBMtg6J8eCVTnixfDKfe1x/VaNRYptdhyFjNzvacnzmn9SsJfsfiR/mCz7b2iOr1v3Ofw8S8Ntz/cx9WL8zVdufZs5vRPfI/HwKbwz+Zp/xh+VyrWfrPuNnyj9hD+X2Z6ai+qPILQOQOaA0u2f8jU/gv8Ako6vqMu6b73T/kjzk7iz8Rn5gqFr7Q6vXfc5d68T07hf8GP1B8lpnDmuw7aaGaWSJpHckyA3uHGwLreR0XiE1LOORaubWVCMHLjJZx1byk9uT/eFT+KfkFl1vaM7nTfdafcWFuQ/kT6y1lwPz+p6772QbeP/AIlUebfyNWXce0Z3eke50/7zJzuSbajcDxD9QtOLzFHDV4uNWUXxy/Ehu9TFGTVz8rgWRMDCeVxcu16E29izrh7dTCO00in5vZqVTdnf8DWbMYHJUYfU1DWk2kD2ix1aDbTrl1VmrSfQpLkY1jfxeoyqS4Tyvx4GHgVW2Gpildwa7XyPFVbeqoS38GbWr2Mrqktj1o8O3rRfUe0FAYxJ29OGkX+u2/uve60OlhjOTkFYXTls9HLPcxge0NJUl3YOHddluW5c3Vt+I6r7Cop8D5dWlS2aVTi1n/ZUG88/3lP5R/kas659ozs9G9yh8fFkq3G/wp/xHfmctGn6i7jjL33mp/J+JZVa0mN4HEscPgV6lwIaTxOLfWjy5WtOQi2ot8CLrKoe0R32p77WpjqZ6N2Pmb9EgbmGbs75b62vxt4ahaueR+f7MtnaxuOG3eD/AEqilYBd7RnZ6zdR79R7VHWhtwaLumXPm9zGT4Pc+5lB0Ve6ElzXZO65pPgCLFZ9KclmK5nZX1vSns1anCm8/D/eC091uFhxdU27oAbH5BacYqKSRwletKtUlUlxbLJXohPjuCAoPavG8QEz4aid4sTYN9G0jkQG2uPes2s6qeJM7bTKdhUgpUorPNPe18/EjUeW4zXy372UgOtzsSCL+arrGd5rVFNxag8PkWPs1X4LCzXtcx49qeJ65SAR56LRp1qMVhbjjbvTtRq1Nqotp/D6GyxTedTxMLKSK+mhsGtHsCTuoLhvPVvoNxN/9nor5sj+EYZVYlKKipD5GX7rLWa7wzE2aG9OJ8LcflOnKb26nyPt3d0bWDt7T4y59yZPBh8MIzVczGj/AJbXWFvA/af5AAdCrTaXEw4QlN4iss02Nbz4IhkpWZyBYHg0W4WA5f7sq07qEeG82rXQrirvqeivr8iBGWrxWoDS4k8XH7EbebjyHQc1VW3Xlv4G5PzbSqGY+s/m3+C3cJow2NkNOLRsaG9pxaABxH33Hppc6+C0ksLCOKnOU5OUuL3mZiuM09BF33AZRo2/ecfH2nmeZXyU1FZZJQt6leexTWX/AHiUZtTjz62d0ruHBrfAcgsurUdSR3VhZxs6Oy3v4t/3ki79iMGFJRxR/bIzv9d2p93D2LTpw2IpHE3lw7ivKo+b+nIqnbGjrKytlLaaoe0OLW+ieBlGn1iABw8VSrQqTqZS3HSadcWltaKMppSe99e/u6kZNFs1iphdDHTMgieLODi25HUkucPZZSSjXmsPCKtKtpVvNThtSkue/wDRrsY2KrKKL6RI5jQ0gdx5zC+mhsFBO3lCO1k07fV6F1VVFQe/rx38Ca7ocWkkjfG9xflcbFxuddeJ1V23eaaOb1iCheTUVhbvBFjqYzAgKY3yVQdWRxj/AC4hfzcSfkB71nXbzPB2fk/TcbZy65eBw3IQF9RUS/Z+r00AafjdXKEdmmkc5qlZVbucl14+RlbXbCTxvLqSMSRk6N4ZegsDoopWqbyng0qPlFVjDZqQ2n15x89xi4PsZXVDC2dgjHIkkkW4AX4DyXvzeLWGVXrVdVFOCUUv8VwfeYFNsJiDaloa1oa0gh5BOo4HovNO2jF5e893euVq0diC2U+PPJZ+M7JCqpWxzOvM3UP5gqadOM1hmba3lW2ntU3+yqcV2Cr4nENiEg5EEj9Cqvma6zcj5STS309/f+jJ2f3dV0jwZbQM52GtvMqenQjDeuJm3urV7pbL3R6l9ya7V7HzPhbFFJK9gA9HcZLjmdLk+ZSpR2+LPlnqLtV6EFnr35IRBsBiTXhwa0WNxYG49/NeI2yi8plqtrk60dipTTXxJ3iuykldTt7duSpY0APtYnztxupKlKM1hlK01CrazcqfB8uREcK2NxSmlzxHJrxZxI9twfcvEbdR9Vst19ZddYqUov5m52l2OqZ3CribkqdC8DS5AAuPA6L7OgpS2k8M8W2rzpUuhnFSh1M0eJYLilWGtmEr3N+rm+qOtgBc9V5dvtevLJ7jrCopq3pKGe9kq3cbvPoTjPO7PO7n4KwkorCMmrVnVk5zeWzltzu/7dxnp7NlOrhycf3UNS3jPfwZo2Wr1raOx60ep/ZkRdHi8cf0c9uI7ZcrbajwzZb2XnoZ4w57ix/ylpGW3G3W137s92DjgO7Ceola+pHZwtIIZ4+fipKdGNPgUb3Ua12/TeF1IsTavZt76cQwPkawMymJlg13raX9l19qU9vdk82d75s9pQTfW87u4rN27vEL6Mba+lwb/NQq1inlM0KmvVKkXCcE0+8m+M7O1VTRRxyF4ewD0bbBriODnaXNvNS1KW3ubKVlqDtW5Qgm3zedy6kQmHd/iTXBwa0WNwQDcfFRxtlF5TLtXXJ1Y7E6aa+Jc+z7pjE0VAs8ABWTDbyzZofCObbYRJUwlsckjdCCxhADwfvaX5KOpT21jJcs7zzaW0oJvrfLuKndu8xC+jG25cb/ADUKtIrgzTl5QVZLEoJmx/8AiWKFuUmUi1rdq63u8F683X/yZGtaknlUo/Iytl9hq2OQue50LQO7k4g8zdwOpXuNJRjsplavqMq9ZVakE8LGHnHeavEd31c57jGy4JJu+5J6kqLzSPWXl5Q1ksbC+pKNgcHxCjcWyN9E7iANAfHxupoU9jdky7u7Vw9rYUX1rmdu3+wj6iQz04HaOtnBJsSBbx00UdS3jN5LdnrNa3gqeE4r+8SH0eCYtT5o2NlYx3Hs3EX/AO1eY28ksKW4nqazSqS25UE5db/0c6HdfU1Lx2/oob3LeJdz1J4qWnRjDeuJSvNTr3K2ZPEepFx4Ng8VNCIY2gMAt56KUziu9sN27y90tIBqSSzqfBVp20JPK3G3a67Xox2ZraS6+PzIS7YrES7K2nAPibn9AvCs453ssVPKOo44hBJ9+fsWJsVsDLTsc+aZ4nLe6W2GT1QQR8Fa2Uo4W4w+nlKr0tT0nzzz+RGsd2CrXzPdGC/MSS6Q3c4+OllXdrFvLZrw1+rCKioJJd5t9hsBxGik7zfRu+s0DTz11upadPY5lC8vlc73TSfWs5LTZwF+NlKUCoNutgZhK+WkZna9xcW34E6m2h0uqs7VN5TwdBb6/Up01CcNrG7OcfPcc9h9la9sgfIBFyLiSXFv3bngOilp0lDfzM681CpcrZeFFclwLb0a3U6Aak9OKlKKTbwjzZj9K2qrDHTD0UtQbeoDc2tyJ+BVKhBSqOa4HT6tcTpWlO3k/SaWe5HobAcObTwRxNFsrR71dOXNggCA0e0Wy8FY20jRfxXxpPieozlB7UXhldYturlbcwSXHgdfmoJW1N9hqUdbu6e5va7/AM8SN1WxVaz/ACw7yB/9qJ2a5M0I+Ukv8qf1/Rit2frGkEQm4Nx5+1q+K0knlSPcvKGlOLjKk8Pt/RlT1uIsHpJnRt/rkt7ha59gXqSnH1qhHb1Les8UrTPx3eBpqmdzyczy/Xib69bFUpSbe95Olo0oU4rZio9x0rySklwDawUrMjaWF3C7je7iObgTYlWqdzsLGDDu9EjcVHUdR7+vfjuM+u3l1kgysyxD+kf+rj2JK7k+CPNLyeoReZycvoRKsrJJXF0jy9x5kqvKTk8tmzRoU6MdmnHCM7ZSi7atpozwdM0n1WnO74NK90I5qIq6nV6O0qPsx89x6Oc4DibLWPz8xZ8UgZ9eaNvm8D9UyfVFvgjhjWJspoXzPOjQT5nkF8lJRWWe6VOVWahHiylce26mq4HwStbYvDmuGhAF9CFnVLlzi4tHY2mjRtq0asZZwt/fjkSLcsw+ldyJPw0/RXLdYpo53WJ7V7P4L5JFrKYzDCxmv+jwvmyOkyNvlbxK8zlsrJPbUemqqnnGebPO2MCrrql4a0uqJXd4gaRjgB5gWCqU6EpS25nQXeq0qFLza15LGfHHb2l37v8AZduH0zY/tkd4q6cwSdAEAQBAEAQBAEAQBAEAQBAEAQBAEAQBAEAQBAEAQBAEAQBAEAQBAEAQBAEAQBAEAQBAVFvD26keZaOJhiYHFr3u0c63EAfZafHmFQr1224I67StKp04xuKjy+K6l+/AwNzeE/SJ3VTh6Nndj9h4+03Kt0obEEjntQuXcXEqnLgu5f3JdikKQQBAEAQHwhAanaHCPpEeVrnsP9Dyy/nltcL40nxJKdSVN5j4J+JXNZuulcSWvNz4nMfeVC7am+RoR1m8isKf0X4MB+6+q5P+C+ea0yRa7eda+R1ndlV/e+C+ea0z7/z132fIHdlV/e+Cea0x/wA9d9a+QG7Kr+98E81pj/nrvs+Rwqd2tW0XBB6WXx2kHwJKflBcxfpJP6Gmkw6soniTI5jm3s9t9Lgg+WhKhdvUpvahvNKnq1peR6K4Wznr4fP8mJUYxPJ9eZ7v9SglVm+LNWnY2sFmEF4nCieXSxguJvIziSftBfINuSz1nq4jGNCeFj0X4E03qbTCeX6PG70UZOYg6F3P/f7qzdVcvYRiaFY7EfOanPh3c2Q7DMFqKnWJnd8bL7C0yk5M+XPlCoylGlHPU8/XGPuXbu+2eNHAGu+seKupY3I5eUnJuT4slS+nk4vaCCDwKAwMOwSCAl0cYDnG5NtUBsUAQBAEAQBAEAQBAEAQBAEAQBAEAQBAEAQBAEAQBAEAQBAEAQBAEAQBAEAQBAEAQBAEAQEQ2x2Chrzmc4sfwJGlxwsbcV5cIt5aJo3FaMHCMmk+WXj5G52ZwGOihbDENAvRCbZAEAQBAEAQBAEAQBAEAQBAdFVRskFntDh1CArfbHdyCDLTd12pLeRUFagp7+Zq6fqtS1ey98Orq7irntdG+xBa9ruB5EG6zWnGWHxR2sJ069PajvjJGZguGPrJwwXN3XcepN1btqWXtyOf1y+VOPm1Pq39i5L+8j0DgGDspomsaBoNSrxyps0AQBAEAQBAEAQBAEAQBAEAQBAEAQBAEAQBAEAQBAEAQBAEAQBAEAQBAEAQBAEAQBAEAQBAEAQBAEAQBAEAQBAEAQBAEAQBAEAQBAEAKArjeTsZ2o7enaO1HEcMw/dQVqCqd5q6bqcrRtPfF8u3l+zK3YbNGni7SRvpHeKmjFRWEZ1WrKrNzlxZPV9IwgCAIAgCAIAgCAIAgCAIAgCAIAgCAIAgCAIAgCAIAgCAIAgCAIAgCAIAgCAIAgCAIAgCAIAgCAIAgCAIAgCAIAgCAIAgCAIAgCAIAgCA65/qlAfKb6oQHagCAIAgCAIAgCAIAgCAIAgCAIAgCAIAgCAIAgCAIAgCAIAgCAIAgCAIAgCAIAgCAIAgCAIAgCAIAgCAIAgCA//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3558" name="Picture 6" descr="http://jacksonliberty.theshoreconference.com/pics/Jackson%20Liberty%20Lions.bmp"/>
          <p:cNvPicPr>
            <a:picLocks noChangeAspect="1" noChangeArrowheads="1"/>
          </p:cNvPicPr>
          <p:nvPr/>
        </p:nvPicPr>
        <p:blipFill>
          <a:blip r:embed="rId2"/>
          <a:srcRect/>
          <a:stretch>
            <a:fillRect/>
          </a:stretch>
        </p:blipFill>
        <p:spPr bwMode="auto">
          <a:xfrm>
            <a:off x="1371600" y="838200"/>
            <a:ext cx="6743700" cy="1276350"/>
          </a:xfrm>
          <a:prstGeom prst="rect">
            <a:avLst/>
          </a:prstGeom>
          <a:noFill/>
        </p:spPr>
      </p:pic>
    </p:spTree>
    <p:extLst>
      <p:ext uri="{BB962C8B-B14F-4D97-AF65-F5344CB8AC3E}">
        <p14:creationId xmlns:p14="http://schemas.microsoft.com/office/powerpoint/2010/main" val="17060074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066800"/>
          </a:xfrm>
        </p:spPr>
        <p:txBody>
          <a:bodyPr/>
          <a:lstStyle/>
          <a:p>
            <a:r>
              <a:rPr lang="en-US" dirty="0" smtClean="0"/>
              <a:t>Class Description </a:t>
            </a:r>
            <a:endParaRPr lang="en-US" dirty="0"/>
          </a:p>
        </p:txBody>
      </p:sp>
      <p:sp>
        <p:nvSpPr>
          <p:cNvPr id="3" name="Content Placeholder 2"/>
          <p:cNvSpPr>
            <a:spLocks noGrp="1"/>
          </p:cNvSpPr>
          <p:nvPr>
            <p:ph idx="1"/>
          </p:nvPr>
        </p:nvSpPr>
        <p:spPr>
          <a:xfrm>
            <a:off x="152400" y="1524000"/>
            <a:ext cx="4267200" cy="5029200"/>
          </a:xfrm>
        </p:spPr>
        <p:txBody>
          <a:bodyPr>
            <a:noAutofit/>
          </a:bodyPr>
          <a:lstStyle/>
          <a:p>
            <a:pPr marL="109728" indent="0">
              <a:buNone/>
            </a:pPr>
            <a:r>
              <a:rPr lang="en-US" sz="2000" dirty="0" smtClean="0"/>
              <a:t>APUSH  is a Junior/Senior level </a:t>
            </a:r>
            <a:r>
              <a:rPr lang="en-US" sz="2000" dirty="0"/>
              <a:t>class taught in an A/B Day format all year long. Students are required to complete summer work for the first day of class, no exceptions. An extensive amount of reading and writing will be assigned for each class and graded at a college- level. Students will be responsible for not only reading the textbook in its entirety but a variety of other primary and secondary sources as well that will help create a full picture of American History. All students enrolled in this course are required to take the AP Exam</a:t>
            </a:r>
            <a:r>
              <a:rPr lang="en-US" sz="2000" dirty="0" smtClean="0"/>
              <a:t>.</a:t>
            </a:r>
          </a:p>
        </p:txBody>
      </p:sp>
      <p:pic>
        <p:nvPicPr>
          <p:cNvPr id="10242" name="Picture 2" descr="http://moodle.etcportal.org/file.php?file=%2F303/Graphics/Early_US/american_war_indepedence_george_washington_crossing_delaware.jpg"/>
          <p:cNvPicPr>
            <a:picLocks noChangeAspect="1" noChangeArrowheads="1"/>
          </p:cNvPicPr>
          <p:nvPr/>
        </p:nvPicPr>
        <p:blipFill>
          <a:blip r:embed="rId2"/>
          <a:srcRect/>
          <a:stretch>
            <a:fillRect/>
          </a:stretch>
        </p:blipFill>
        <p:spPr bwMode="auto">
          <a:xfrm>
            <a:off x="4572000" y="3733800"/>
            <a:ext cx="4343399" cy="2667000"/>
          </a:xfrm>
          <a:prstGeom prst="rect">
            <a:avLst/>
          </a:prstGeom>
          <a:noFill/>
        </p:spPr>
      </p:pic>
      <p:pic>
        <p:nvPicPr>
          <p:cNvPr id="10246" name="Picture 6" descr="http://ocw.mit.edu/courses/history/21h-224-law-and-society-in-us-history-spring-2003/21h-224s03.jpg"/>
          <p:cNvPicPr>
            <a:picLocks noChangeAspect="1" noChangeArrowheads="1"/>
          </p:cNvPicPr>
          <p:nvPr/>
        </p:nvPicPr>
        <p:blipFill>
          <a:blip r:embed="rId3"/>
          <a:srcRect/>
          <a:stretch>
            <a:fillRect/>
          </a:stretch>
        </p:blipFill>
        <p:spPr bwMode="auto">
          <a:xfrm>
            <a:off x="5029200" y="228600"/>
            <a:ext cx="4114800" cy="3105151"/>
          </a:xfrm>
          <a:prstGeom prst="rect">
            <a:avLst/>
          </a:prstGeom>
          <a:noFill/>
        </p:spPr>
      </p:pic>
    </p:spTree>
    <p:extLst>
      <p:ext uri="{BB962C8B-B14F-4D97-AF65-F5344CB8AC3E}">
        <p14:creationId xmlns:p14="http://schemas.microsoft.com/office/powerpoint/2010/main" val="1149147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www.spanish4teachers.org/sitebuilder/images/Spanish_tests_and_quizzes_logo_assessment-335x228.jpg"/>
          <p:cNvPicPr>
            <a:picLocks noChangeAspect="1" noChangeArrowheads="1"/>
          </p:cNvPicPr>
          <p:nvPr/>
        </p:nvPicPr>
        <p:blipFill>
          <a:blip r:embed="rId2"/>
          <a:srcRect/>
          <a:stretch>
            <a:fillRect/>
          </a:stretch>
        </p:blipFill>
        <p:spPr bwMode="auto">
          <a:xfrm>
            <a:off x="5600700" y="2514600"/>
            <a:ext cx="3352800" cy="2281907"/>
          </a:xfrm>
          <a:prstGeom prst="rect">
            <a:avLst/>
          </a:prstGeom>
          <a:noFill/>
        </p:spPr>
      </p:pic>
      <p:sp>
        <p:nvSpPr>
          <p:cNvPr id="2" name="Title 1"/>
          <p:cNvSpPr>
            <a:spLocks noGrp="1"/>
          </p:cNvSpPr>
          <p:nvPr>
            <p:ph type="title"/>
          </p:nvPr>
        </p:nvSpPr>
        <p:spPr/>
        <p:txBody>
          <a:bodyPr>
            <a:normAutofit fontScale="90000"/>
          </a:bodyPr>
          <a:lstStyle/>
          <a:p>
            <a:r>
              <a:rPr lang="en-US" b="1" dirty="0" smtClean="0"/>
              <a:t>APUSH Grading Policy and Homework </a:t>
            </a:r>
            <a:endParaRPr lang="en-US" b="1" dirty="0"/>
          </a:p>
        </p:txBody>
      </p:sp>
      <p:sp>
        <p:nvSpPr>
          <p:cNvPr id="3" name="Content Placeholder 2"/>
          <p:cNvSpPr>
            <a:spLocks noGrp="1"/>
          </p:cNvSpPr>
          <p:nvPr>
            <p:ph idx="1"/>
          </p:nvPr>
        </p:nvSpPr>
        <p:spPr>
          <a:xfrm>
            <a:off x="457200" y="2209800"/>
            <a:ext cx="8496300" cy="4648200"/>
          </a:xfrm>
        </p:spPr>
        <p:txBody>
          <a:bodyPr>
            <a:normAutofit/>
          </a:bodyPr>
          <a:lstStyle/>
          <a:p>
            <a:r>
              <a:rPr lang="en-US" b="1" dirty="0" smtClean="0"/>
              <a:t>70% </a:t>
            </a:r>
            <a:r>
              <a:rPr lang="en-US" b="1" dirty="0" smtClean="0">
                <a:sym typeface="Wingdings" pitchFamily="2" charset="2"/>
              </a:rPr>
              <a:t> tests, quizzes, projects</a:t>
            </a:r>
          </a:p>
          <a:p>
            <a:endParaRPr lang="en-US" b="1" dirty="0" smtClean="0">
              <a:sym typeface="Wingdings" pitchFamily="2" charset="2"/>
            </a:endParaRPr>
          </a:p>
          <a:p>
            <a:r>
              <a:rPr lang="en-US" b="1" dirty="0" smtClean="0">
                <a:sym typeface="Wingdings" pitchFamily="2" charset="2"/>
              </a:rPr>
              <a:t>20%  homework</a:t>
            </a:r>
          </a:p>
          <a:p>
            <a:endParaRPr lang="en-US" b="1" dirty="0" smtClean="0">
              <a:sym typeface="Wingdings" pitchFamily="2" charset="2"/>
            </a:endParaRPr>
          </a:p>
          <a:p>
            <a:r>
              <a:rPr lang="en-US" b="1" dirty="0" smtClean="0">
                <a:sym typeface="Wingdings" pitchFamily="2" charset="2"/>
              </a:rPr>
              <a:t>10% class work and participation</a:t>
            </a:r>
          </a:p>
          <a:p>
            <a:pPr marL="109728" indent="0">
              <a:buNone/>
            </a:pPr>
            <a:endParaRPr lang="en-US" b="1" dirty="0" smtClean="0">
              <a:sym typeface="Wingdings" pitchFamily="2" charset="2"/>
            </a:endParaRPr>
          </a:p>
          <a:p>
            <a:pPr lvl="1"/>
            <a:r>
              <a:rPr lang="en-US" b="1" dirty="0" smtClean="0">
                <a:sym typeface="Wingdings" pitchFamily="2" charset="2"/>
              </a:rPr>
              <a:t>Homework will be graded</a:t>
            </a:r>
          </a:p>
          <a:p>
            <a:pPr lvl="1"/>
            <a:r>
              <a:rPr lang="en-US" b="1" dirty="0" smtClean="0">
                <a:sym typeface="Wingdings" pitchFamily="2" charset="2"/>
              </a:rPr>
              <a:t>Late Work- 1 day at 50%</a:t>
            </a:r>
          </a:p>
          <a:p>
            <a:pPr lvl="2"/>
            <a:r>
              <a:rPr lang="en-US" b="1" dirty="0" smtClean="0">
                <a:sym typeface="Wingdings" pitchFamily="2" charset="2"/>
              </a:rPr>
              <a:t>Absent= day for day</a:t>
            </a:r>
          </a:p>
          <a:p>
            <a:pPr lvl="2"/>
            <a:r>
              <a:rPr lang="en-US" b="1" dirty="0" smtClean="0">
                <a:sym typeface="Wingdings" pitchFamily="2" charset="2"/>
              </a:rPr>
              <a:t>Absent folder</a:t>
            </a:r>
          </a:p>
          <a:p>
            <a:pPr lvl="1"/>
            <a:endParaRPr lang="en-US" b="1" dirty="0" smtClean="0">
              <a:sym typeface="Wingdings" pitchFamily="2" charset="2"/>
            </a:endParaRPr>
          </a:p>
        </p:txBody>
      </p:sp>
    </p:spTree>
    <p:extLst>
      <p:ext uri="{BB962C8B-B14F-4D97-AF65-F5344CB8AC3E}">
        <p14:creationId xmlns:p14="http://schemas.microsoft.com/office/powerpoint/2010/main" val="3857384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066800"/>
          </a:xfrm>
        </p:spPr>
        <p:txBody>
          <a:bodyPr/>
          <a:lstStyle/>
          <a:p>
            <a:r>
              <a:rPr lang="en-US" dirty="0" smtClean="0"/>
              <a:t>Class Description </a:t>
            </a:r>
            <a:endParaRPr lang="en-US" dirty="0"/>
          </a:p>
        </p:txBody>
      </p:sp>
      <p:sp>
        <p:nvSpPr>
          <p:cNvPr id="3" name="Content Placeholder 2"/>
          <p:cNvSpPr>
            <a:spLocks noGrp="1"/>
          </p:cNvSpPr>
          <p:nvPr>
            <p:ph idx="1"/>
          </p:nvPr>
        </p:nvSpPr>
        <p:spPr>
          <a:xfrm>
            <a:off x="304800" y="1524000"/>
            <a:ext cx="4114800" cy="5029200"/>
          </a:xfrm>
        </p:spPr>
        <p:txBody>
          <a:bodyPr>
            <a:normAutofit fontScale="92500" lnSpcReduction="10000"/>
          </a:bodyPr>
          <a:lstStyle/>
          <a:p>
            <a:r>
              <a:rPr lang="en-US" sz="2400" dirty="0" smtClean="0"/>
              <a:t>USI is a course that moves through the history of the United States beginning with the causes of the Civil War and ending at the New Deal. </a:t>
            </a:r>
          </a:p>
          <a:p>
            <a:endParaRPr lang="en-US" sz="2400" dirty="0" smtClean="0"/>
          </a:p>
          <a:p>
            <a:r>
              <a:rPr lang="en-US" sz="2400" dirty="0" smtClean="0"/>
              <a:t>It’s purpose is to make students think about the development of American society, politics and economy. </a:t>
            </a:r>
          </a:p>
          <a:p>
            <a:endParaRPr lang="en-US" sz="2400" dirty="0"/>
          </a:p>
          <a:p>
            <a:r>
              <a:rPr lang="en-US" sz="2400" dirty="0" smtClean="0"/>
              <a:t>Required Course for graduation.</a:t>
            </a:r>
            <a:endParaRPr lang="en-US" sz="2400" dirty="0"/>
          </a:p>
        </p:txBody>
      </p:sp>
      <p:pic>
        <p:nvPicPr>
          <p:cNvPr id="10242" name="Picture 2" descr="http://moodle.etcportal.org/file.php?file=%2F303/Graphics/Early_US/american_war_indepedence_george_washington_crossing_delaware.jpg"/>
          <p:cNvPicPr>
            <a:picLocks noChangeAspect="1" noChangeArrowheads="1"/>
          </p:cNvPicPr>
          <p:nvPr/>
        </p:nvPicPr>
        <p:blipFill>
          <a:blip r:embed="rId2"/>
          <a:srcRect/>
          <a:stretch>
            <a:fillRect/>
          </a:stretch>
        </p:blipFill>
        <p:spPr bwMode="auto">
          <a:xfrm>
            <a:off x="4572000" y="3733800"/>
            <a:ext cx="4343399" cy="2667000"/>
          </a:xfrm>
          <a:prstGeom prst="rect">
            <a:avLst/>
          </a:prstGeom>
          <a:noFill/>
        </p:spPr>
      </p:pic>
      <p:pic>
        <p:nvPicPr>
          <p:cNvPr id="10246" name="Picture 6" descr="http://ocw.mit.edu/courses/history/21h-224-law-and-society-in-us-history-spring-2003/21h-224s03.jpg"/>
          <p:cNvPicPr>
            <a:picLocks noChangeAspect="1" noChangeArrowheads="1"/>
          </p:cNvPicPr>
          <p:nvPr/>
        </p:nvPicPr>
        <p:blipFill>
          <a:blip r:embed="rId3"/>
          <a:srcRect/>
          <a:stretch>
            <a:fillRect/>
          </a:stretch>
        </p:blipFill>
        <p:spPr bwMode="auto">
          <a:xfrm>
            <a:off x="5029200" y="228600"/>
            <a:ext cx="4114800" cy="3105151"/>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lstStyle/>
          <a:p>
            <a:r>
              <a:rPr lang="en-US" dirty="0" smtClean="0"/>
              <a:t>APUSH Exam Information</a:t>
            </a:r>
            <a:endParaRPr lang="en-US" dirty="0"/>
          </a:p>
        </p:txBody>
      </p:sp>
      <p:sp>
        <p:nvSpPr>
          <p:cNvPr id="3" name="Content Placeholder 2"/>
          <p:cNvSpPr>
            <a:spLocks noGrp="1"/>
          </p:cNvSpPr>
          <p:nvPr>
            <p:ph idx="1"/>
          </p:nvPr>
        </p:nvSpPr>
        <p:spPr>
          <a:xfrm>
            <a:off x="114300" y="1371600"/>
            <a:ext cx="8915400" cy="5257800"/>
          </a:xfrm>
        </p:spPr>
        <p:txBody>
          <a:bodyPr>
            <a:noAutofit/>
          </a:bodyPr>
          <a:lstStyle/>
          <a:p>
            <a:r>
              <a:rPr lang="en-US" sz="1800" dirty="0"/>
              <a:t>Friday, May 5th, </a:t>
            </a:r>
            <a:r>
              <a:rPr lang="en-US" sz="1800" dirty="0" smtClean="0"/>
              <a:t>2023 @ 8 a.m. </a:t>
            </a:r>
            <a:r>
              <a:rPr lang="en-US" sz="1800" dirty="0" smtClean="0">
                <a:sym typeface="Wingdings" panose="05000000000000000000" pitchFamily="2" charset="2"/>
              </a:rPr>
              <a:t> </a:t>
            </a:r>
            <a:r>
              <a:rPr lang="en-US" sz="1800" dirty="0" smtClean="0"/>
              <a:t>3 </a:t>
            </a:r>
            <a:r>
              <a:rPr lang="en-US" sz="1800" dirty="0"/>
              <a:t>hours and 15 </a:t>
            </a:r>
            <a:r>
              <a:rPr lang="en-US" sz="1800" dirty="0" smtClean="0"/>
              <a:t>minutes</a:t>
            </a:r>
          </a:p>
          <a:p>
            <a:endParaRPr lang="en-US" sz="1800" dirty="0" smtClean="0"/>
          </a:p>
          <a:p>
            <a:r>
              <a:rPr lang="en-US" sz="1800" b="1" dirty="0"/>
              <a:t>Section I- Part A:</a:t>
            </a:r>
            <a:r>
              <a:rPr lang="en-US" sz="1800" dirty="0"/>
              <a:t> Multiple Choice - 55 questions- 55 minutes- 40% of the Exam Score. </a:t>
            </a:r>
            <a:endParaRPr lang="en-US" sz="1800" dirty="0" smtClean="0"/>
          </a:p>
          <a:p>
            <a:endParaRPr lang="en-US" sz="1800" dirty="0"/>
          </a:p>
          <a:p>
            <a:r>
              <a:rPr lang="en-US" sz="1800" b="1" dirty="0" smtClean="0"/>
              <a:t>Section </a:t>
            </a:r>
            <a:r>
              <a:rPr lang="en-US" sz="1800" b="1" dirty="0"/>
              <a:t>I- Part B: </a:t>
            </a:r>
            <a:r>
              <a:rPr lang="en-US" sz="1800" dirty="0"/>
              <a:t>Short Answer- 3 Questions- 40 minutes- 20% of Exam Score</a:t>
            </a:r>
          </a:p>
          <a:p>
            <a:pPr lvl="1" fontAlgn="base"/>
            <a:r>
              <a:rPr lang="en-US" sz="1600" dirty="0" smtClean="0"/>
              <a:t>Question </a:t>
            </a:r>
            <a:r>
              <a:rPr lang="en-US" sz="1600" dirty="0"/>
              <a:t>1 (required): periods 3-8</a:t>
            </a:r>
          </a:p>
          <a:p>
            <a:pPr lvl="1" fontAlgn="base"/>
            <a:r>
              <a:rPr lang="en-US" sz="1600" dirty="0"/>
              <a:t>Question 2 (required) periods 3-8</a:t>
            </a:r>
          </a:p>
          <a:p>
            <a:pPr lvl="1" fontAlgn="base"/>
            <a:r>
              <a:rPr lang="en-US" sz="1600" dirty="0"/>
              <a:t>Students choose between Questions 3 (period 1-5) and Question 4 (periods 6-9</a:t>
            </a:r>
            <a:r>
              <a:rPr lang="en-US" sz="1600" dirty="0" smtClean="0"/>
              <a:t>)</a:t>
            </a:r>
          </a:p>
          <a:p>
            <a:pPr fontAlgn="base"/>
            <a:endParaRPr lang="en-US" sz="1800" dirty="0"/>
          </a:p>
          <a:p>
            <a:r>
              <a:rPr lang="en-US" sz="1800" b="1" dirty="0"/>
              <a:t>Section II- Part A: </a:t>
            </a:r>
            <a:r>
              <a:rPr lang="en-US" sz="1800" dirty="0"/>
              <a:t>Document Based- 1 Questions- 60 minutes- 25% of Exam Score</a:t>
            </a:r>
          </a:p>
          <a:p>
            <a:pPr lvl="1" fontAlgn="base"/>
            <a:r>
              <a:rPr lang="en-US" sz="1600" dirty="0" smtClean="0"/>
              <a:t>The </a:t>
            </a:r>
            <a:r>
              <a:rPr lang="en-US" sz="1600" dirty="0"/>
              <a:t>document-based question focuses on topics from periods 3 to </a:t>
            </a:r>
            <a:r>
              <a:rPr lang="en-US" sz="1600" dirty="0" smtClean="0"/>
              <a:t>8</a:t>
            </a:r>
          </a:p>
          <a:p>
            <a:pPr fontAlgn="base"/>
            <a:endParaRPr lang="en-US" sz="1800" dirty="0"/>
          </a:p>
          <a:p>
            <a:r>
              <a:rPr lang="en-US" sz="1800" b="1" dirty="0"/>
              <a:t>Section II- Part B: </a:t>
            </a:r>
            <a:r>
              <a:rPr lang="en-US" sz="1800" dirty="0"/>
              <a:t>Long Essay- 1 Question- 60 minutes- 25% of the Exam </a:t>
            </a:r>
            <a:r>
              <a:rPr lang="en-US" sz="1800" dirty="0" smtClean="0"/>
              <a:t>Score</a:t>
            </a:r>
          </a:p>
          <a:p>
            <a:pPr lvl="1"/>
            <a:r>
              <a:rPr lang="en-US" sz="1600" dirty="0" smtClean="0"/>
              <a:t>Option 1: periods 1-3</a:t>
            </a:r>
            <a:endParaRPr lang="en-US" sz="1600" dirty="0"/>
          </a:p>
          <a:p>
            <a:pPr lvl="1" fontAlgn="base"/>
            <a:r>
              <a:rPr lang="en-US" sz="1600" dirty="0" smtClean="0"/>
              <a:t>Option </a:t>
            </a:r>
            <a:r>
              <a:rPr lang="en-US" sz="1600" dirty="0"/>
              <a:t>2: periods 4-6</a:t>
            </a:r>
          </a:p>
          <a:p>
            <a:pPr lvl="1" fontAlgn="base"/>
            <a:r>
              <a:rPr lang="en-US" sz="1600" dirty="0"/>
              <a:t>Option 3: periods </a:t>
            </a:r>
            <a:r>
              <a:rPr lang="en-US" sz="1600" dirty="0" smtClean="0"/>
              <a:t>7-9</a:t>
            </a:r>
            <a:endParaRPr lang="en-US" sz="1600" dirty="0"/>
          </a:p>
        </p:txBody>
      </p:sp>
    </p:spTree>
    <p:extLst>
      <p:ext uri="{BB962C8B-B14F-4D97-AF65-F5344CB8AC3E}">
        <p14:creationId xmlns:p14="http://schemas.microsoft.com/office/powerpoint/2010/main" val="678677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0007"/>
            <a:ext cx="8229600" cy="1066800"/>
          </a:xfrm>
        </p:spPr>
        <p:txBody>
          <a:bodyPr/>
          <a:lstStyle/>
          <a:p>
            <a:r>
              <a:rPr lang="en-US" dirty="0" smtClean="0"/>
              <a:t>New Bell Schedule </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378563012"/>
              </p:ext>
            </p:extLst>
          </p:nvPr>
        </p:nvGraphicFramePr>
        <p:xfrm>
          <a:off x="723900" y="1972716"/>
          <a:ext cx="7696200" cy="4732884"/>
        </p:xfrm>
        <a:graphic>
          <a:graphicData uri="http://schemas.openxmlformats.org/drawingml/2006/table">
            <a:tbl>
              <a:tblPr firstRow="1" bandRow="1">
                <a:tableStyleId>{5C22544A-7EE6-4342-B048-85BDC9FD1C3A}</a:tableStyleId>
              </a:tblPr>
              <a:tblGrid>
                <a:gridCol w="3848100">
                  <a:extLst>
                    <a:ext uri="{9D8B030D-6E8A-4147-A177-3AD203B41FA5}">
                      <a16:colId xmlns:a16="http://schemas.microsoft.com/office/drawing/2014/main" val="11739911"/>
                    </a:ext>
                  </a:extLst>
                </a:gridCol>
                <a:gridCol w="3848100">
                  <a:extLst>
                    <a:ext uri="{9D8B030D-6E8A-4147-A177-3AD203B41FA5}">
                      <a16:colId xmlns:a16="http://schemas.microsoft.com/office/drawing/2014/main" val="1827610034"/>
                    </a:ext>
                  </a:extLst>
                </a:gridCol>
              </a:tblGrid>
              <a:tr h="542387">
                <a:tc>
                  <a:txBody>
                    <a:bodyPr/>
                    <a:lstStyle/>
                    <a:p>
                      <a:endParaRPr lang="en-US" dirty="0"/>
                    </a:p>
                  </a:txBody>
                  <a:tcPr/>
                </a:tc>
                <a:tc>
                  <a:txBody>
                    <a:bodyPr/>
                    <a:lstStyle/>
                    <a:p>
                      <a:endParaRPr lang="en-US"/>
                    </a:p>
                  </a:txBody>
                  <a:tcPr/>
                </a:tc>
                <a:extLst>
                  <a:ext uri="{0D108BD9-81ED-4DB2-BD59-A6C34878D82A}">
                    <a16:rowId xmlns:a16="http://schemas.microsoft.com/office/drawing/2014/main" val="2376194581"/>
                  </a:ext>
                </a:extLst>
              </a:tr>
              <a:tr h="542387">
                <a:tc>
                  <a:txBody>
                    <a:bodyPr/>
                    <a:lstStyle/>
                    <a:p>
                      <a:r>
                        <a:rPr lang="en-US" dirty="0" smtClean="0"/>
                        <a:t>Homeroom</a:t>
                      </a:r>
                      <a:endParaRPr lang="en-US" dirty="0"/>
                    </a:p>
                  </a:txBody>
                  <a:tcPr/>
                </a:tc>
                <a:tc>
                  <a:txBody>
                    <a:bodyPr/>
                    <a:lstStyle/>
                    <a:p>
                      <a:r>
                        <a:rPr lang="en-US" dirty="0" smtClean="0"/>
                        <a:t>7:15- 7:20</a:t>
                      </a:r>
                      <a:endParaRPr lang="en-US" dirty="0"/>
                    </a:p>
                  </a:txBody>
                  <a:tcPr/>
                </a:tc>
                <a:extLst>
                  <a:ext uri="{0D108BD9-81ED-4DB2-BD59-A6C34878D82A}">
                    <a16:rowId xmlns:a16="http://schemas.microsoft.com/office/drawing/2014/main" val="26825450"/>
                  </a:ext>
                </a:extLst>
              </a:tr>
              <a:tr h="542387">
                <a:tc>
                  <a:txBody>
                    <a:bodyPr/>
                    <a:lstStyle/>
                    <a:p>
                      <a:r>
                        <a:rPr lang="en-US" dirty="0" smtClean="0"/>
                        <a:t>Period 1</a:t>
                      </a:r>
                      <a:endParaRPr lang="en-US" dirty="0"/>
                    </a:p>
                  </a:txBody>
                  <a:tcPr/>
                </a:tc>
                <a:tc>
                  <a:txBody>
                    <a:bodyPr/>
                    <a:lstStyle/>
                    <a:p>
                      <a:r>
                        <a:rPr lang="en-US" dirty="0" smtClean="0"/>
                        <a:t>7:20- 8:36</a:t>
                      </a:r>
                      <a:endParaRPr lang="en-US" dirty="0"/>
                    </a:p>
                  </a:txBody>
                  <a:tcPr/>
                </a:tc>
                <a:extLst>
                  <a:ext uri="{0D108BD9-81ED-4DB2-BD59-A6C34878D82A}">
                    <a16:rowId xmlns:a16="http://schemas.microsoft.com/office/drawing/2014/main" val="3755543197"/>
                  </a:ext>
                </a:extLst>
              </a:tr>
              <a:tr h="542387">
                <a:tc>
                  <a:txBody>
                    <a:bodyPr/>
                    <a:lstStyle/>
                    <a:p>
                      <a:r>
                        <a:rPr lang="en-US" dirty="0" smtClean="0"/>
                        <a:t>Period 2</a:t>
                      </a:r>
                      <a:endParaRPr lang="en-US" dirty="0"/>
                    </a:p>
                  </a:txBody>
                  <a:tcPr/>
                </a:tc>
                <a:tc>
                  <a:txBody>
                    <a:bodyPr/>
                    <a:lstStyle/>
                    <a:p>
                      <a:r>
                        <a:rPr lang="en-US" dirty="0" smtClean="0"/>
                        <a:t>8:42-9:58</a:t>
                      </a:r>
                      <a:endParaRPr lang="en-US" dirty="0"/>
                    </a:p>
                  </a:txBody>
                  <a:tcPr/>
                </a:tc>
                <a:extLst>
                  <a:ext uri="{0D108BD9-81ED-4DB2-BD59-A6C34878D82A}">
                    <a16:rowId xmlns:a16="http://schemas.microsoft.com/office/drawing/2014/main" val="2034993267"/>
                  </a:ext>
                </a:extLst>
              </a:tr>
              <a:tr h="936175">
                <a:tc>
                  <a:txBody>
                    <a:bodyPr/>
                    <a:lstStyle/>
                    <a:p>
                      <a:r>
                        <a:rPr lang="en-US" dirty="0" smtClean="0"/>
                        <a:t>Common Lunch</a:t>
                      </a:r>
                      <a:r>
                        <a:rPr lang="en-US" baseline="0" dirty="0" smtClean="0"/>
                        <a:t> </a:t>
                      </a:r>
                      <a:endParaRPr lang="en-US" dirty="0"/>
                    </a:p>
                  </a:txBody>
                  <a:tcPr/>
                </a:tc>
                <a:tc>
                  <a:txBody>
                    <a:bodyPr/>
                    <a:lstStyle/>
                    <a:p>
                      <a:r>
                        <a:rPr lang="en-US" dirty="0" smtClean="0"/>
                        <a:t>A 10:01-10:29</a:t>
                      </a:r>
                    </a:p>
                    <a:p>
                      <a:r>
                        <a:rPr lang="en-US" dirty="0" smtClean="0"/>
                        <a:t>B</a:t>
                      </a:r>
                      <a:r>
                        <a:rPr lang="en-US" baseline="0" dirty="0" smtClean="0"/>
                        <a:t> 10:29-10:57</a:t>
                      </a:r>
                      <a:endParaRPr lang="en-US" dirty="0"/>
                    </a:p>
                  </a:txBody>
                  <a:tcPr/>
                </a:tc>
                <a:extLst>
                  <a:ext uri="{0D108BD9-81ED-4DB2-BD59-A6C34878D82A}">
                    <a16:rowId xmlns:a16="http://schemas.microsoft.com/office/drawing/2014/main" val="3763766629"/>
                  </a:ext>
                </a:extLst>
              </a:tr>
              <a:tr h="542387">
                <a:tc>
                  <a:txBody>
                    <a:bodyPr/>
                    <a:lstStyle/>
                    <a:p>
                      <a:r>
                        <a:rPr lang="en-US" dirty="0" smtClean="0"/>
                        <a:t>Period 3</a:t>
                      </a:r>
                      <a:endParaRPr lang="en-US" dirty="0"/>
                    </a:p>
                  </a:txBody>
                  <a:tcPr/>
                </a:tc>
                <a:tc>
                  <a:txBody>
                    <a:bodyPr/>
                    <a:lstStyle/>
                    <a:p>
                      <a:r>
                        <a:rPr lang="en-US" dirty="0" smtClean="0"/>
                        <a:t>11:00-12:16</a:t>
                      </a:r>
                      <a:endParaRPr lang="en-US" dirty="0"/>
                    </a:p>
                  </a:txBody>
                  <a:tcPr/>
                </a:tc>
                <a:extLst>
                  <a:ext uri="{0D108BD9-81ED-4DB2-BD59-A6C34878D82A}">
                    <a16:rowId xmlns:a16="http://schemas.microsoft.com/office/drawing/2014/main" val="3434272853"/>
                  </a:ext>
                </a:extLst>
              </a:tr>
              <a:tr h="542387">
                <a:tc>
                  <a:txBody>
                    <a:bodyPr/>
                    <a:lstStyle/>
                    <a:p>
                      <a:r>
                        <a:rPr lang="en-US" dirty="0" smtClean="0"/>
                        <a:t>Period 4</a:t>
                      </a:r>
                      <a:endParaRPr lang="en-US" dirty="0"/>
                    </a:p>
                  </a:txBody>
                  <a:tcPr/>
                </a:tc>
                <a:tc>
                  <a:txBody>
                    <a:bodyPr/>
                    <a:lstStyle/>
                    <a:p>
                      <a:r>
                        <a:rPr lang="en-US" dirty="0" smtClean="0"/>
                        <a:t>12:22- 1:38</a:t>
                      </a:r>
                      <a:endParaRPr lang="en-US" dirty="0"/>
                    </a:p>
                  </a:txBody>
                  <a:tcPr/>
                </a:tc>
                <a:extLst>
                  <a:ext uri="{0D108BD9-81ED-4DB2-BD59-A6C34878D82A}">
                    <a16:rowId xmlns:a16="http://schemas.microsoft.com/office/drawing/2014/main" val="1852443069"/>
                  </a:ext>
                </a:extLst>
              </a:tr>
              <a:tr h="542387">
                <a:tc>
                  <a:txBody>
                    <a:bodyPr/>
                    <a:lstStyle/>
                    <a:p>
                      <a:r>
                        <a:rPr lang="en-US" dirty="0" smtClean="0"/>
                        <a:t>Period 5</a:t>
                      </a:r>
                      <a:endParaRPr lang="en-US" dirty="0"/>
                    </a:p>
                  </a:txBody>
                  <a:tcPr/>
                </a:tc>
                <a:tc>
                  <a:txBody>
                    <a:bodyPr/>
                    <a:lstStyle/>
                    <a:p>
                      <a:r>
                        <a:rPr lang="en-US" dirty="0" smtClean="0"/>
                        <a:t>1:45-</a:t>
                      </a:r>
                      <a:r>
                        <a:rPr lang="en-US" baseline="0" dirty="0" smtClean="0"/>
                        <a:t> 2:00</a:t>
                      </a:r>
                      <a:endParaRPr lang="en-US" dirty="0"/>
                    </a:p>
                  </a:txBody>
                  <a:tcPr/>
                </a:tc>
                <a:extLst>
                  <a:ext uri="{0D108BD9-81ED-4DB2-BD59-A6C34878D82A}">
                    <a16:rowId xmlns:a16="http://schemas.microsoft.com/office/drawing/2014/main" val="3866317453"/>
                  </a:ext>
                </a:extLst>
              </a:tr>
            </a:tbl>
          </a:graphicData>
        </a:graphic>
      </p:graphicFrame>
    </p:spTree>
    <p:extLst>
      <p:ext uri="{BB962C8B-B14F-4D97-AF65-F5344CB8AC3E}">
        <p14:creationId xmlns:p14="http://schemas.microsoft.com/office/powerpoint/2010/main" val="6100176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Lunch </a:t>
            </a:r>
            <a:endParaRPr lang="en-US" dirty="0"/>
          </a:p>
        </p:txBody>
      </p:sp>
      <p:sp>
        <p:nvSpPr>
          <p:cNvPr id="4" name="Rectangle 3"/>
          <p:cNvSpPr/>
          <p:nvPr/>
        </p:nvSpPr>
        <p:spPr>
          <a:xfrm>
            <a:off x="6019800" y="2166660"/>
            <a:ext cx="3000039" cy="2364750"/>
          </a:xfrm>
          <a:prstGeom prst="rect">
            <a:avLst/>
          </a:prstGeom>
          <a:ln w="19050">
            <a:solidFill>
              <a:schemeClr val="accent6">
                <a:lumMod val="75000"/>
              </a:schemeClr>
            </a:solidFill>
          </a:ln>
        </p:spPr>
        <p:txBody>
          <a:bodyPr wrap="square">
            <a:spAutoFit/>
          </a:bodyPr>
          <a:lstStyle/>
          <a:p>
            <a:pPr algn="ctr">
              <a:spcBef>
                <a:spcPts val="1000"/>
              </a:spcBef>
              <a:spcAft>
                <a:spcPts val="1000"/>
              </a:spcAft>
            </a:pPr>
            <a:r>
              <a:rPr lang="en-US" b="1" dirty="0">
                <a:solidFill>
                  <a:srgbClr val="222222"/>
                </a:solidFill>
                <a:latin typeface="Arial" panose="020B0604020202020204" pitchFamily="34" charset="0"/>
              </a:rPr>
              <a:t>Supervised </a:t>
            </a:r>
            <a:r>
              <a:rPr lang="en-US" sz="2300" b="1" dirty="0">
                <a:solidFill>
                  <a:srgbClr val="CC0000"/>
                </a:solidFill>
                <a:latin typeface="Arial" panose="020B0604020202020204" pitchFamily="34" charset="0"/>
              </a:rPr>
              <a:t>SOCIAL</a:t>
            </a:r>
            <a:r>
              <a:rPr lang="en-US" b="1" dirty="0">
                <a:solidFill>
                  <a:srgbClr val="222222"/>
                </a:solidFill>
                <a:latin typeface="Arial" panose="020B0604020202020204" pitchFamily="34" charset="0"/>
              </a:rPr>
              <a:t> Study Areas:</a:t>
            </a:r>
            <a:r>
              <a:rPr lang="en-US" dirty="0">
                <a:solidFill>
                  <a:srgbClr val="222222"/>
                </a:solidFill>
                <a:latin typeface="Arial" panose="020B0604020202020204" pitchFamily="34" charset="0"/>
              </a:rPr>
              <a:t> </a:t>
            </a:r>
            <a:endParaRPr lang="en-US" dirty="0"/>
          </a:p>
          <a:p>
            <a:pPr algn="ctr"/>
            <a:r>
              <a:rPr lang="en-US" dirty="0">
                <a:solidFill>
                  <a:srgbClr val="222222"/>
                </a:solidFill>
                <a:latin typeface="Arial" panose="020B0604020202020204" pitchFamily="34" charset="0"/>
              </a:rPr>
              <a:t>Students may be collaborating or</a:t>
            </a:r>
            <a:endParaRPr lang="en-US" dirty="0"/>
          </a:p>
          <a:p>
            <a:pPr algn="ctr">
              <a:spcAft>
                <a:spcPts val="1000"/>
              </a:spcAft>
            </a:pPr>
            <a:r>
              <a:rPr lang="en-US" dirty="0">
                <a:solidFill>
                  <a:srgbClr val="222222"/>
                </a:solidFill>
                <a:latin typeface="Arial" panose="020B0604020202020204" pitchFamily="34" charset="0"/>
              </a:rPr>
              <a:t>working together.</a:t>
            </a:r>
            <a:endParaRPr lang="en-US" dirty="0"/>
          </a:p>
          <a:p>
            <a:pPr algn="ctr"/>
            <a:r>
              <a:rPr lang="en-US" dirty="0">
                <a:solidFill>
                  <a:srgbClr val="222222"/>
                </a:solidFill>
                <a:latin typeface="Arial" panose="020B0604020202020204" pitchFamily="34" charset="0"/>
              </a:rPr>
              <a:t>Polite social interaction</a:t>
            </a:r>
            <a:endParaRPr lang="en-US" dirty="0"/>
          </a:p>
          <a:p>
            <a:pPr algn="ctr"/>
            <a:r>
              <a:rPr lang="en-US" dirty="0">
                <a:solidFill>
                  <a:srgbClr val="222222"/>
                </a:solidFill>
                <a:latin typeface="Arial" panose="020B0604020202020204" pitchFamily="34" charset="0"/>
              </a:rPr>
              <a:t>will be permitted</a:t>
            </a:r>
            <a:r>
              <a:rPr lang="en-US" dirty="0" smtClean="0">
                <a:solidFill>
                  <a:srgbClr val="222222"/>
                </a:solidFill>
                <a:latin typeface="Arial" panose="020B0604020202020204" pitchFamily="34" charset="0"/>
              </a:rPr>
              <a:t>.</a:t>
            </a:r>
            <a:endParaRPr lang="en-US" dirty="0"/>
          </a:p>
        </p:txBody>
      </p:sp>
      <p:sp>
        <p:nvSpPr>
          <p:cNvPr id="5" name="Rectangle 4"/>
          <p:cNvSpPr/>
          <p:nvPr/>
        </p:nvSpPr>
        <p:spPr>
          <a:xfrm>
            <a:off x="29135" y="2166660"/>
            <a:ext cx="3048000" cy="2236510"/>
          </a:xfrm>
          <a:prstGeom prst="rect">
            <a:avLst/>
          </a:prstGeom>
          <a:ln w="19050">
            <a:solidFill>
              <a:schemeClr val="accent6">
                <a:lumMod val="75000"/>
              </a:schemeClr>
            </a:solidFill>
          </a:ln>
        </p:spPr>
        <p:txBody>
          <a:bodyPr wrap="square">
            <a:spAutoFit/>
          </a:bodyPr>
          <a:lstStyle/>
          <a:p>
            <a:pPr algn="ctr">
              <a:spcBef>
                <a:spcPts val="1000"/>
              </a:spcBef>
              <a:spcAft>
                <a:spcPts val="1000"/>
              </a:spcAft>
            </a:pPr>
            <a:r>
              <a:rPr lang="en-US" b="1" dirty="0">
                <a:solidFill>
                  <a:srgbClr val="222222"/>
                </a:solidFill>
                <a:latin typeface="Arial" panose="020B0604020202020204" pitchFamily="34" charset="0"/>
              </a:rPr>
              <a:t>Supervised </a:t>
            </a:r>
            <a:r>
              <a:rPr lang="en-US" sz="2300" b="1" dirty="0">
                <a:solidFill>
                  <a:srgbClr val="CC0000"/>
                </a:solidFill>
                <a:latin typeface="Arial" panose="020B0604020202020204" pitchFamily="34" charset="0"/>
              </a:rPr>
              <a:t>QUIET</a:t>
            </a:r>
            <a:r>
              <a:rPr lang="en-US" b="1" dirty="0">
                <a:solidFill>
                  <a:srgbClr val="CC0000"/>
                </a:solidFill>
                <a:latin typeface="Arial" panose="020B0604020202020204" pitchFamily="34" charset="0"/>
              </a:rPr>
              <a:t> </a:t>
            </a:r>
            <a:r>
              <a:rPr lang="en-US" b="1" dirty="0">
                <a:solidFill>
                  <a:srgbClr val="222222"/>
                </a:solidFill>
                <a:latin typeface="Arial" panose="020B0604020202020204" pitchFamily="34" charset="0"/>
              </a:rPr>
              <a:t>Study Areas:</a:t>
            </a:r>
            <a:endParaRPr lang="en-US" dirty="0"/>
          </a:p>
          <a:p>
            <a:pPr algn="ctr"/>
            <a:r>
              <a:rPr lang="en-US" dirty="0">
                <a:solidFill>
                  <a:srgbClr val="222222"/>
                </a:solidFill>
                <a:latin typeface="Arial" panose="020B0604020202020204" pitchFamily="34" charset="0"/>
              </a:rPr>
              <a:t>Students will be</a:t>
            </a:r>
            <a:endParaRPr lang="en-US" dirty="0"/>
          </a:p>
          <a:p>
            <a:pPr algn="ctr"/>
            <a:r>
              <a:rPr lang="en-US" dirty="0">
                <a:solidFill>
                  <a:srgbClr val="222222"/>
                </a:solidFill>
                <a:latin typeface="Arial" panose="020B0604020202020204" pitchFamily="34" charset="0"/>
              </a:rPr>
              <a:t>working and noise/distractions</a:t>
            </a:r>
            <a:endParaRPr lang="en-US" dirty="0"/>
          </a:p>
          <a:p>
            <a:pPr algn="ctr"/>
            <a:r>
              <a:rPr lang="en-US" dirty="0">
                <a:solidFill>
                  <a:srgbClr val="222222"/>
                </a:solidFill>
                <a:latin typeface="Arial" panose="020B0604020202020204" pitchFamily="34" charset="0"/>
              </a:rPr>
              <a:t>will be kept</a:t>
            </a:r>
            <a:endParaRPr lang="en-US" dirty="0"/>
          </a:p>
          <a:p>
            <a:pPr algn="ctr"/>
            <a:r>
              <a:rPr lang="en-US" dirty="0">
                <a:solidFill>
                  <a:srgbClr val="222222"/>
                </a:solidFill>
                <a:latin typeface="Arial" panose="020B0604020202020204" pitchFamily="34" charset="0"/>
              </a:rPr>
              <a:t>to a minimum</a:t>
            </a:r>
            <a:r>
              <a:rPr lang="en-US" dirty="0" smtClean="0">
                <a:solidFill>
                  <a:srgbClr val="222222"/>
                </a:solidFill>
                <a:latin typeface="Arial" panose="020B0604020202020204" pitchFamily="34" charset="0"/>
              </a:rPr>
              <a:t>.</a:t>
            </a:r>
            <a:endParaRPr lang="en-US" dirty="0"/>
          </a:p>
        </p:txBody>
      </p:sp>
      <p:sp>
        <p:nvSpPr>
          <p:cNvPr id="6" name="Rectangle 5"/>
          <p:cNvSpPr/>
          <p:nvPr/>
        </p:nvSpPr>
        <p:spPr>
          <a:xfrm>
            <a:off x="3086100" y="2166660"/>
            <a:ext cx="2971800" cy="2990562"/>
          </a:xfrm>
          <a:prstGeom prst="rect">
            <a:avLst/>
          </a:prstGeom>
        </p:spPr>
        <p:txBody>
          <a:bodyPr wrap="square">
            <a:spAutoFit/>
          </a:bodyPr>
          <a:lstStyle/>
          <a:p>
            <a:pPr algn="ctr"/>
            <a:r>
              <a:rPr lang="en-US" b="1" dirty="0">
                <a:solidFill>
                  <a:srgbClr val="1C4587"/>
                </a:solidFill>
                <a:latin typeface="Arial" panose="020B0604020202020204" pitchFamily="34" charset="0"/>
              </a:rPr>
              <a:t>Supervised Study</a:t>
            </a:r>
            <a:endParaRPr lang="en-US" dirty="0"/>
          </a:p>
          <a:p>
            <a:pPr algn="ctr">
              <a:spcAft>
                <a:spcPts val="1000"/>
              </a:spcAft>
            </a:pPr>
            <a:r>
              <a:rPr lang="en-US" b="1" dirty="0">
                <a:solidFill>
                  <a:srgbClr val="1C4587"/>
                </a:solidFill>
                <a:latin typeface="Arial" panose="020B0604020202020204" pitchFamily="34" charset="0"/>
              </a:rPr>
              <a:t>Areas Include:</a:t>
            </a:r>
            <a:endParaRPr lang="en-US" dirty="0"/>
          </a:p>
          <a:p>
            <a:pPr fontAlgn="base">
              <a:buFont typeface="Arial" panose="020B0604020202020204" pitchFamily="34" charset="0"/>
              <a:buChar char="•"/>
            </a:pPr>
            <a:r>
              <a:rPr lang="en-US" dirty="0">
                <a:solidFill>
                  <a:srgbClr val="1C4587"/>
                </a:solidFill>
                <a:latin typeface="Arial" panose="020B0604020202020204" pitchFamily="34" charset="0"/>
              </a:rPr>
              <a:t>Lecture Hall - </a:t>
            </a:r>
            <a:r>
              <a:rPr lang="en-US" dirty="0">
                <a:solidFill>
                  <a:srgbClr val="FF0000"/>
                </a:solidFill>
                <a:latin typeface="Arial" panose="020B0604020202020204" pitchFamily="34" charset="0"/>
              </a:rPr>
              <a:t>(no food)</a:t>
            </a:r>
            <a:endParaRPr lang="en-US" dirty="0">
              <a:solidFill>
                <a:srgbClr val="1C4587"/>
              </a:solidFill>
              <a:latin typeface="Arial" panose="020B0604020202020204" pitchFamily="34" charset="0"/>
            </a:endParaRPr>
          </a:p>
          <a:p>
            <a:pPr fontAlgn="base">
              <a:buFont typeface="Arial" panose="020B0604020202020204" pitchFamily="34" charset="0"/>
              <a:buChar char="•"/>
            </a:pPr>
            <a:r>
              <a:rPr lang="en-US" dirty="0">
                <a:solidFill>
                  <a:srgbClr val="1C4587"/>
                </a:solidFill>
                <a:latin typeface="Arial" panose="020B0604020202020204" pitchFamily="34" charset="0"/>
              </a:rPr>
              <a:t>IMC - </a:t>
            </a:r>
            <a:r>
              <a:rPr lang="en-US" dirty="0">
                <a:solidFill>
                  <a:srgbClr val="FF0000"/>
                </a:solidFill>
                <a:latin typeface="Arial" panose="020B0604020202020204" pitchFamily="34" charset="0"/>
              </a:rPr>
              <a:t>(no food)</a:t>
            </a:r>
            <a:endParaRPr lang="en-US" dirty="0">
              <a:solidFill>
                <a:srgbClr val="1C4587"/>
              </a:solidFill>
              <a:latin typeface="Arial" panose="020B0604020202020204" pitchFamily="34" charset="0"/>
            </a:endParaRPr>
          </a:p>
          <a:p>
            <a:pPr fontAlgn="base">
              <a:buFont typeface="Arial" panose="020B0604020202020204" pitchFamily="34" charset="0"/>
              <a:buChar char="•"/>
            </a:pPr>
            <a:r>
              <a:rPr lang="en-US" dirty="0">
                <a:solidFill>
                  <a:srgbClr val="1C4587"/>
                </a:solidFill>
                <a:latin typeface="Arial" panose="020B0604020202020204" pitchFamily="34" charset="0"/>
              </a:rPr>
              <a:t>Auditorium - </a:t>
            </a:r>
            <a:r>
              <a:rPr lang="en-US" dirty="0">
                <a:solidFill>
                  <a:srgbClr val="FF0000"/>
                </a:solidFill>
                <a:latin typeface="Arial" panose="020B0604020202020204" pitchFamily="34" charset="0"/>
              </a:rPr>
              <a:t>(no food</a:t>
            </a:r>
            <a:r>
              <a:rPr lang="en-US" dirty="0" smtClean="0">
                <a:solidFill>
                  <a:srgbClr val="FF0000"/>
                </a:solidFill>
                <a:latin typeface="Arial" panose="020B0604020202020204" pitchFamily="34" charset="0"/>
              </a:rPr>
              <a:t>)</a:t>
            </a:r>
          </a:p>
          <a:p>
            <a:pPr fontAlgn="base">
              <a:buFont typeface="Arial" panose="020B0604020202020204" pitchFamily="34" charset="0"/>
              <a:buChar char="•"/>
            </a:pPr>
            <a:r>
              <a:rPr lang="en-US" dirty="0" smtClean="0">
                <a:solidFill>
                  <a:srgbClr val="1C4587"/>
                </a:solidFill>
                <a:latin typeface="Arial" panose="020B0604020202020204" pitchFamily="34" charset="0"/>
              </a:rPr>
              <a:t> </a:t>
            </a:r>
            <a:r>
              <a:rPr lang="en-US" dirty="0">
                <a:solidFill>
                  <a:srgbClr val="1C4587"/>
                </a:solidFill>
                <a:latin typeface="Arial" panose="020B0604020202020204" pitchFamily="34" charset="0"/>
              </a:rPr>
              <a:t>Weight Room </a:t>
            </a:r>
            <a:r>
              <a:rPr lang="en-US" dirty="0">
                <a:solidFill>
                  <a:srgbClr val="FF0000"/>
                </a:solidFill>
                <a:latin typeface="Arial" panose="020B0604020202020204" pitchFamily="34" charset="0"/>
              </a:rPr>
              <a:t>(no food)</a:t>
            </a:r>
          </a:p>
          <a:p>
            <a:pPr fontAlgn="base">
              <a:buFont typeface="Arial" panose="020B0604020202020204" pitchFamily="34" charset="0"/>
              <a:buChar char="•"/>
            </a:pPr>
            <a:r>
              <a:rPr lang="en-US" dirty="0" smtClean="0">
                <a:solidFill>
                  <a:srgbClr val="1C4587"/>
                </a:solidFill>
                <a:latin typeface="Arial" panose="020B0604020202020204" pitchFamily="34" charset="0"/>
              </a:rPr>
              <a:t>Cafeterias </a:t>
            </a:r>
            <a:endParaRPr lang="en-US" dirty="0">
              <a:solidFill>
                <a:srgbClr val="1C4587"/>
              </a:solidFill>
              <a:latin typeface="Arial" panose="020B0604020202020204" pitchFamily="34" charset="0"/>
            </a:endParaRPr>
          </a:p>
          <a:p>
            <a:pPr fontAlgn="base">
              <a:buFont typeface="Arial" panose="020B0604020202020204" pitchFamily="34" charset="0"/>
              <a:buChar char="•"/>
            </a:pPr>
            <a:r>
              <a:rPr lang="en-US" dirty="0">
                <a:solidFill>
                  <a:srgbClr val="1C4587"/>
                </a:solidFill>
                <a:latin typeface="Arial" panose="020B0604020202020204" pitchFamily="34" charset="0"/>
              </a:rPr>
              <a:t>Gymnasiums (bleachers)</a:t>
            </a:r>
          </a:p>
          <a:p>
            <a:pPr fontAlgn="base">
              <a:buFont typeface="Arial" panose="020B0604020202020204" pitchFamily="34" charset="0"/>
              <a:buChar char="•"/>
            </a:pPr>
            <a:r>
              <a:rPr lang="en-US" dirty="0">
                <a:solidFill>
                  <a:srgbClr val="1C4587"/>
                </a:solidFill>
                <a:latin typeface="Arial" panose="020B0604020202020204" pitchFamily="34" charset="0"/>
              </a:rPr>
              <a:t>Grand </a:t>
            </a:r>
            <a:r>
              <a:rPr lang="en-US" dirty="0" smtClean="0">
                <a:solidFill>
                  <a:srgbClr val="1C4587"/>
                </a:solidFill>
                <a:latin typeface="Arial" panose="020B0604020202020204" pitchFamily="34" charset="0"/>
              </a:rPr>
              <a:t>Hallway</a:t>
            </a:r>
          </a:p>
          <a:p>
            <a:pPr fontAlgn="base">
              <a:spcAft>
                <a:spcPts val="1200"/>
              </a:spcAft>
              <a:buFont typeface="Arial" panose="020B0604020202020204" pitchFamily="34" charset="0"/>
              <a:buChar char="•"/>
            </a:pPr>
            <a:r>
              <a:rPr lang="en-US" dirty="0" smtClean="0">
                <a:solidFill>
                  <a:srgbClr val="1C4587"/>
                </a:solidFill>
                <a:latin typeface="Arial" panose="020B0604020202020204" pitchFamily="34" charset="0"/>
              </a:rPr>
              <a:t>Areas </a:t>
            </a:r>
            <a:r>
              <a:rPr lang="en-US" dirty="0">
                <a:solidFill>
                  <a:srgbClr val="1C4587"/>
                </a:solidFill>
                <a:latin typeface="Arial" panose="020B0604020202020204" pitchFamily="34" charset="0"/>
              </a:rPr>
              <a:t>around school</a:t>
            </a:r>
          </a:p>
        </p:txBody>
      </p:sp>
      <p:sp>
        <p:nvSpPr>
          <p:cNvPr id="7" name="TextBox 6"/>
          <p:cNvSpPr txBox="1"/>
          <p:nvPr/>
        </p:nvSpPr>
        <p:spPr>
          <a:xfrm>
            <a:off x="304801" y="5157222"/>
            <a:ext cx="8715038" cy="1754326"/>
          </a:xfrm>
          <a:prstGeom prst="rect">
            <a:avLst/>
          </a:prstGeom>
          <a:noFill/>
        </p:spPr>
        <p:txBody>
          <a:bodyPr wrap="square" rtlCol="0">
            <a:spAutoFit/>
          </a:bodyPr>
          <a:lstStyle/>
          <a:p>
            <a:pPr marL="285750" indent="-285750">
              <a:buFont typeface="Arial" panose="020B0604020202020204" pitchFamily="34" charset="0"/>
              <a:buChar char="•"/>
            </a:pPr>
            <a:r>
              <a:rPr lang="en-US" dirty="0" smtClean="0"/>
              <a:t>Meet with Coach and Advisors</a:t>
            </a:r>
          </a:p>
          <a:p>
            <a:pPr marL="285750" indent="-285750">
              <a:buFont typeface="Arial" panose="020B0604020202020204" pitchFamily="34" charset="0"/>
              <a:buChar char="•"/>
            </a:pPr>
            <a:r>
              <a:rPr lang="en-US" dirty="0" smtClean="0"/>
              <a:t>Extra help or make up assignments/tests with teachers during office hours</a:t>
            </a:r>
          </a:p>
          <a:p>
            <a:pPr marL="285750" indent="-285750">
              <a:buFont typeface="Arial" panose="020B0604020202020204" pitchFamily="34" charset="0"/>
              <a:buChar char="•"/>
            </a:pPr>
            <a:r>
              <a:rPr lang="en-US" dirty="0" smtClean="0"/>
              <a:t>Meet with friends</a:t>
            </a:r>
          </a:p>
          <a:p>
            <a:pPr marL="285750" indent="-285750">
              <a:buFont typeface="Arial" panose="020B0604020202020204" pitchFamily="34" charset="0"/>
              <a:buChar char="•"/>
            </a:pPr>
            <a:r>
              <a:rPr lang="en-US" dirty="0" smtClean="0"/>
              <a:t>Study</a:t>
            </a:r>
          </a:p>
          <a:p>
            <a:pPr marL="285750" indent="-285750">
              <a:buFont typeface="Arial" panose="020B0604020202020204" pitchFamily="34" charset="0"/>
              <a:buChar char="•"/>
            </a:pPr>
            <a:r>
              <a:rPr lang="en-US" dirty="0" smtClean="0"/>
              <a:t>Meet with Guidance, CST, SAC</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8819251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Mrs. OConnor's Office Hours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02266180"/>
              </p:ext>
            </p:extLst>
          </p:nvPr>
        </p:nvGraphicFramePr>
        <p:xfrm>
          <a:off x="228600" y="2590800"/>
          <a:ext cx="8763000" cy="3352800"/>
        </p:xfrm>
        <a:graphic>
          <a:graphicData uri="http://schemas.openxmlformats.org/drawingml/2006/table">
            <a:tbl>
              <a:tblPr/>
              <a:tblGrid>
                <a:gridCol w="1371600">
                  <a:extLst>
                    <a:ext uri="{9D8B030D-6E8A-4147-A177-3AD203B41FA5}">
                      <a16:colId xmlns:a16="http://schemas.microsoft.com/office/drawing/2014/main" val="1039378967"/>
                    </a:ext>
                  </a:extLst>
                </a:gridCol>
                <a:gridCol w="1371600">
                  <a:extLst>
                    <a:ext uri="{9D8B030D-6E8A-4147-A177-3AD203B41FA5}">
                      <a16:colId xmlns:a16="http://schemas.microsoft.com/office/drawing/2014/main" val="646555269"/>
                    </a:ext>
                  </a:extLst>
                </a:gridCol>
                <a:gridCol w="1371600">
                  <a:extLst>
                    <a:ext uri="{9D8B030D-6E8A-4147-A177-3AD203B41FA5}">
                      <a16:colId xmlns:a16="http://schemas.microsoft.com/office/drawing/2014/main" val="915950817"/>
                    </a:ext>
                  </a:extLst>
                </a:gridCol>
                <a:gridCol w="1371600">
                  <a:extLst>
                    <a:ext uri="{9D8B030D-6E8A-4147-A177-3AD203B41FA5}">
                      <a16:colId xmlns:a16="http://schemas.microsoft.com/office/drawing/2014/main" val="1669810203"/>
                    </a:ext>
                  </a:extLst>
                </a:gridCol>
                <a:gridCol w="1524000">
                  <a:extLst>
                    <a:ext uri="{9D8B030D-6E8A-4147-A177-3AD203B41FA5}">
                      <a16:colId xmlns:a16="http://schemas.microsoft.com/office/drawing/2014/main" val="2675699256"/>
                    </a:ext>
                  </a:extLst>
                </a:gridCol>
                <a:gridCol w="1752600">
                  <a:extLst>
                    <a:ext uri="{9D8B030D-6E8A-4147-A177-3AD203B41FA5}">
                      <a16:colId xmlns:a16="http://schemas.microsoft.com/office/drawing/2014/main" val="3050314500"/>
                    </a:ext>
                  </a:extLst>
                </a:gridCol>
              </a:tblGrid>
              <a:tr h="484997">
                <a:tc>
                  <a:txBody>
                    <a:bodyPr/>
                    <a:lstStyle/>
                    <a:p>
                      <a:pPr fontAlgn="ctr"/>
                      <a:r>
                        <a:rPr lang="en-US">
                          <a:effectLst/>
                        </a:rPr>
                        <a:t> </a:t>
                      </a: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tc>
                  <a:txBody>
                    <a:bodyPr/>
                    <a:lstStyle/>
                    <a:p>
                      <a:pPr algn="ctr" rtl="0" fontAlgn="ctr">
                        <a:spcBef>
                          <a:spcPts val="0"/>
                        </a:spcBef>
                        <a:spcAft>
                          <a:spcPts val="0"/>
                        </a:spcAft>
                      </a:pPr>
                      <a:r>
                        <a:rPr lang="en-US" sz="1800" b="1" i="0" u="none" strike="noStrike">
                          <a:solidFill>
                            <a:srgbClr val="FFFFFF"/>
                          </a:solidFill>
                          <a:effectLst/>
                          <a:latin typeface="Arial" panose="020B0604020202020204" pitchFamily="34" charset="0"/>
                        </a:rPr>
                        <a:t>Monday</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tc>
                  <a:txBody>
                    <a:bodyPr/>
                    <a:lstStyle/>
                    <a:p>
                      <a:pPr algn="ctr" rtl="0" fontAlgn="ctr">
                        <a:spcBef>
                          <a:spcPts val="0"/>
                        </a:spcBef>
                        <a:spcAft>
                          <a:spcPts val="0"/>
                        </a:spcAft>
                      </a:pPr>
                      <a:r>
                        <a:rPr lang="en-US" sz="1800" b="1" i="0" u="none" strike="noStrike">
                          <a:solidFill>
                            <a:srgbClr val="FFFFFF"/>
                          </a:solidFill>
                          <a:effectLst/>
                          <a:latin typeface="Arial" panose="020B0604020202020204" pitchFamily="34" charset="0"/>
                        </a:rPr>
                        <a:t>Tuesday</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tc>
                  <a:txBody>
                    <a:bodyPr/>
                    <a:lstStyle/>
                    <a:p>
                      <a:pPr algn="ctr" rtl="0" fontAlgn="ctr">
                        <a:spcBef>
                          <a:spcPts val="0"/>
                        </a:spcBef>
                        <a:spcAft>
                          <a:spcPts val="0"/>
                        </a:spcAft>
                      </a:pPr>
                      <a:r>
                        <a:rPr lang="en-US" sz="1800" b="1" i="0" u="none" strike="noStrike">
                          <a:solidFill>
                            <a:srgbClr val="FFFFFF"/>
                          </a:solidFill>
                          <a:effectLst/>
                          <a:latin typeface="Arial" panose="020B0604020202020204" pitchFamily="34" charset="0"/>
                        </a:rPr>
                        <a:t>Wednesday</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tc>
                  <a:txBody>
                    <a:bodyPr/>
                    <a:lstStyle/>
                    <a:p>
                      <a:pPr algn="ctr" rtl="0" fontAlgn="ctr">
                        <a:spcBef>
                          <a:spcPts val="0"/>
                        </a:spcBef>
                        <a:spcAft>
                          <a:spcPts val="0"/>
                        </a:spcAft>
                      </a:pPr>
                      <a:r>
                        <a:rPr lang="en-US" sz="1800" b="1" i="0" u="none" strike="noStrike">
                          <a:solidFill>
                            <a:srgbClr val="FFFFFF"/>
                          </a:solidFill>
                          <a:effectLst/>
                          <a:latin typeface="Arial" panose="020B0604020202020204" pitchFamily="34" charset="0"/>
                        </a:rPr>
                        <a:t>Thursday</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tc>
                  <a:txBody>
                    <a:bodyPr/>
                    <a:lstStyle/>
                    <a:p>
                      <a:pPr algn="ctr" rtl="0" fontAlgn="ctr">
                        <a:spcBef>
                          <a:spcPts val="0"/>
                        </a:spcBef>
                        <a:spcAft>
                          <a:spcPts val="0"/>
                        </a:spcAft>
                      </a:pPr>
                      <a:r>
                        <a:rPr lang="en-US" sz="1800" b="1" i="0" u="none" strike="noStrike">
                          <a:solidFill>
                            <a:srgbClr val="FFFFFF"/>
                          </a:solidFill>
                          <a:effectLst/>
                          <a:latin typeface="Arial" panose="020B0604020202020204" pitchFamily="34" charset="0"/>
                        </a:rPr>
                        <a:t>Friday</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3905350474"/>
                  </a:ext>
                </a:extLst>
              </a:tr>
              <a:tr h="1623683">
                <a:tc>
                  <a:txBody>
                    <a:bodyPr/>
                    <a:lstStyle/>
                    <a:p>
                      <a:pPr algn="ctr" rtl="0" fontAlgn="ctr">
                        <a:spcBef>
                          <a:spcPts val="0"/>
                        </a:spcBef>
                        <a:spcAft>
                          <a:spcPts val="0"/>
                        </a:spcAft>
                      </a:pPr>
                      <a:r>
                        <a:rPr lang="en-US" sz="1800" b="1" i="0" u="none" strike="noStrike">
                          <a:solidFill>
                            <a:srgbClr val="222222"/>
                          </a:solidFill>
                          <a:effectLst/>
                          <a:latin typeface="Arial" panose="020B0604020202020204" pitchFamily="34" charset="0"/>
                        </a:rPr>
                        <a:t>10:01 - 10:29</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a:solidFill>
                            <a:srgbClr val="222222"/>
                          </a:solidFill>
                          <a:effectLst/>
                          <a:latin typeface="Arial" panose="020B0604020202020204" pitchFamily="34" charset="0"/>
                        </a:rPr>
                        <a:t>Lunch</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a:solidFill>
                            <a:srgbClr val="222222"/>
                          </a:solidFill>
                          <a:effectLst/>
                          <a:latin typeface="Arial" panose="020B0604020202020204" pitchFamily="34" charset="0"/>
                        </a:rPr>
                        <a:t>Lunch</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dirty="0" smtClean="0">
                          <a:effectLst/>
                        </a:rPr>
                        <a:t>Outside</a:t>
                      </a:r>
                      <a:r>
                        <a:rPr lang="en-US" baseline="0" dirty="0" smtClean="0">
                          <a:effectLst/>
                        </a:rPr>
                        <a:t> Library- Supervised Study Area</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a:solidFill>
                            <a:srgbClr val="222222"/>
                          </a:solidFill>
                          <a:effectLst/>
                          <a:latin typeface="Arial" panose="020B0604020202020204" pitchFamily="34" charset="0"/>
                        </a:rPr>
                        <a:t>Lunch</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smtClean="0">
                          <a:solidFill>
                            <a:srgbClr val="222222"/>
                          </a:solidFill>
                          <a:effectLst/>
                          <a:latin typeface="Arial" panose="020B0604020202020204" pitchFamily="34" charset="0"/>
                        </a:rPr>
                        <a:t>Liberty</a:t>
                      </a:r>
                      <a:r>
                        <a:rPr lang="en-US" sz="1800" b="0" i="0" u="none" strike="noStrike" baseline="0" dirty="0" smtClean="0">
                          <a:solidFill>
                            <a:srgbClr val="222222"/>
                          </a:solidFill>
                          <a:effectLst/>
                          <a:latin typeface="Arial" panose="020B0604020202020204" pitchFamily="34" charset="0"/>
                        </a:rPr>
                        <a:t> Bell- Supervised Study Area</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82586680"/>
                  </a:ext>
                </a:extLst>
              </a:tr>
              <a:tr h="1244120">
                <a:tc>
                  <a:txBody>
                    <a:bodyPr/>
                    <a:lstStyle/>
                    <a:p>
                      <a:pPr algn="ctr" rtl="0" fontAlgn="ctr">
                        <a:spcBef>
                          <a:spcPts val="0"/>
                        </a:spcBef>
                        <a:spcAft>
                          <a:spcPts val="0"/>
                        </a:spcAft>
                      </a:pPr>
                      <a:r>
                        <a:rPr lang="en-US" sz="1800" b="1" i="0" u="none" strike="noStrike">
                          <a:solidFill>
                            <a:srgbClr val="222222"/>
                          </a:solidFill>
                          <a:effectLst/>
                          <a:latin typeface="Arial" panose="020B0604020202020204" pitchFamily="34" charset="0"/>
                        </a:rPr>
                        <a:t>10:29 - 10:57</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smtClean="0">
                          <a:solidFill>
                            <a:srgbClr val="222222"/>
                          </a:solidFill>
                          <a:effectLst/>
                          <a:latin typeface="Arial" panose="020B0604020202020204" pitchFamily="34" charset="0"/>
                        </a:rPr>
                        <a:t>Office</a:t>
                      </a:r>
                      <a:r>
                        <a:rPr lang="en-US" sz="1800" b="0" i="0" u="none" strike="noStrike" baseline="0" dirty="0" smtClean="0">
                          <a:solidFill>
                            <a:srgbClr val="222222"/>
                          </a:solidFill>
                          <a:effectLst/>
                          <a:latin typeface="Arial" panose="020B0604020202020204" pitchFamily="34" charset="0"/>
                        </a:rPr>
                        <a:t> Hours </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smtClean="0">
                          <a:solidFill>
                            <a:srgbClr val="222222"/>
                          </a:solidFill>
                          <a:effectLst/>
                          <a:latin typeface="Arial" panose="020B0604020202020204" pitchFamily="34" charset="0"/>
                        </a:rPr>
                        <a:t>Office Hours</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dirty="0" smtClean="0">
                          <a:effectLst/>
                        </a:rPr>
                        <a:t>Lunch</a:t>
                      </a:r>
                      <a:r>
                        <a:rPr lang="en-US" baseline="0" dirty="0" smtClean="0">
                          <a:effectLst/>
                        </a:rPr>
                        <a:t> </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smtClean="0">
                          <a:solidFill>
                            <a:srgbClr val="222222"/>
                          </a:solidFill>
                          <a:effectLst/>
                          <a:latin typeface="Arial" panose="020B0604020202020204" pitchFamily="34" charset="0"/>
                        </a:rPr>
                        <a:t>Office</a:t>
                      </a:r>
                      <a:r>
                        <a:rPr lang="en-US" sz="1800" b="0" i="0" u="none" strike="noStrike" baseline="0" dirty="0" smtClean="0">
                          <a:solidFill>
                            <a:srgbClr val="222222"/>
                          </a:solidFill>
                          <a:effectLst/>
                          <a:latin typeface="Arial" panose="020B0604020202020204" pitchFamily="34" charset="0"/>
                        </a:rPr>
                        <a:t> Hours</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smtClean="0">
                          <a:solidFill>
                            <a:srgbClr val="222222"/>
                          </a:solidFill>
                          <a:effectLst/>
                          <a:latin typeface="Arial" panose="020B0604020202020204" pitchFamily="34" charset="0"/>
                        </a:rPr>
                        <a:t>Lunch</a:t>
                      </a:r>
                      <a:r>
                        <a:rPr lang="en-US" sz="1800" b="0" i="0" u="none" strike="noStrike" baseline="0" dirty="0" smtClean="0">
                          <a:solidFill>
                            <a:srgbClr val="222222"/>
                          </a:solidFill>
                          <a:effectLst/>
                          <a:latin typeface="Arial" panose="020B0604020202020204" pitchFamily="34" charset="0"/>
                        </a:rPr>
                        <a:t> </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74685502"/>
                  </a:ext>
                </a:extLst>
              </a:tr>
            </a:tbl>
          </a:graphicData>
        </a:graphic>
      </p:graphicFrame>
      <p:sp>
        <p:nvSpPr>
          <p:cNvPr id="5" name="Rectangle 1"/>
          <p:cNvSpPr>
            <a:spLocks noChangeArrowheads="1"/>
          </p:cNvSpPr>
          <p:nvPr/>
        </p:nvSpPr>
        <p:spPr bwMode="auto">
          <a:xfrm>
            <a:off x="2138363" y="2925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4839166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95400" y="4800600"/>
            <a:ext cx="6172200" cy="1384995"/>
          </a:xfrm>
          <a:prstGeom prst="rect">
            <a:avLst/>
          </a:prstGeom>
          <a:noFill/>
        </p:spPr>
        <p:txBody>
          <a:bodyPr wrap="square" rtlCol="0">
            <a:spAutoFit/>
          </a:bodyPr>
          <a:lstStyle/>
          <a:p>
            <a:pPr algn="ctr"/>
            <a:r>
              <a:rPr lang="en-US" sz="2800" dirty="0" smtClean="0"/>
              <a:t>Contact information:</a:t>
            </a:r>
          </a:p>
          <a:p>
            <a:endParaRPr lang="en-US" sz="2800" dirty="0"/>
          </a:p>
          <a:p>
            <a:pPr algn="ctr"/>
            <a:r>
              <a:rPr lang="en-US" sz="2800" dirty="0" smtClean="0"/>
              <a:t>Email: jloconnor@jacksonsd.org</a:t>
            </a:r>
            <a:endParaRPr lang="en-US" sz="2800" dirty="0"/>
          </a:p>
        </p:txBody>
      </p:sp>
      <p:pic>
        <p:nvPicPr>
          <p:cNvPr id="1026" name="Picture 2" descr="29,901 Thank You Photos - Free &amp; Royalty-Free Stock Photos from Dreamsti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762000"/>
            <a:ext cx="8153400" cy="350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35487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371600"/>
            <a:ext cx="8458200" cy="2362200"/>
          </a:xfrm>
        </p:spPr>
        <p:txBody>
          <a:bodyPr>
            <a:normAutofit/>
          </a:bodyPr>
          <a:lstStyle/>
          <a:p>
            <a:pPr algn="ctr"/>
            <a:r>
              <a:rPr lang="en-US" sz="8800" dirty="0" smtClean="0"/>
              <a:t>WELCOME</a:t>
            </a:r>
            <a:endParaRPr lang="en-US" sz="8800" dirty="0"/>
          </a:p>
        </p:txBody>
      </p:sp>
      <p:sp>
        <p:nvSpPr>
          <p:cNvPr id="3" name="Subtitle 2"/>
          <p:cNvSpPr>
            <a:spLocks noGrp="1"/>
          </p:cNvSpPr>
          <p:nvPr>
            <p:ph type="subTitle" idx="1"/>
          </p:nvPr>
        </p:nvSpPr>
        <p:spPr>
          <a:xfrm>
            <a:off x="609600" y="4267200"/>
            <a:ext cx="7848600" cy="1752600"/>
          </a:xfrm>
        </p:spPr>
        <p:txBody>
          <a:bodyPr>
            <a:noAutofit/>
          </a:bodyPr>
          <a:lstStyle/>
          <a:p>
            <a:pPr algn="ctr"/>
            <a:r>
              <a:rPr lang="en-US" sz="4000" dirty="0" smtClean="0"/>
              <a:t>Man’s Inhumanity to Mankind</a:t>
            </a:r>
          </a:p>
          <a:p>
            <a:pPr algn="ctr"/>
            <a:r>
              <a:rPr lang="en-US" sz="4000" dirty="0" smtClean="0"/>
              <a:t>Mrs. O’Connor</a:t>
            </a:r>
          </a:p>
          <a:p>
            <a:pPr algn="ctr"/>
            <a:r>
              <a:rPr lang="en-US" sz="4000" dirty="0" smtClean="0"/>
              <a:t>Room # C122</a:t>
            </a:r>
            <a:endParaRPr lang="en-US" sz="4000" dirty="0"/>
          </a:p>
        </p:txBody>
      </p:sp>
      <p:sp>
        <p:nvSpPr>
          <p:cNvPr id="23554" name="AutoShape 2" descr="data:image/jpeg;base64,/9j/4AAQSkZJRgABAQAAAQABAAD/2wCEAAkGBxMSEhUTEhMWExIXFRcaGRgYFx8YGxoZGhgXGRgbHR0YHCghGholGxcXITEhJSorLi4uFyAzODMsNygtLisBCgoKDg0OGxAQGzYkICQsNDQ0NDQ3LCw3LCwwLCwsLC8sLC8sNy8vLzQsLCwsLCwsLCwsLCwsLCwsLCwsLCwsLP/AABEIAGECBQMBEQACEQEDEQH/xAAcAAEAAgIDAQAAAAAAAAAAAAAABgcEBQIDCAH/xABFEAABAwIDBQQGCAMGBgMAAAABAAIDBBEFEiEGBzFBYRMiUXEjcoGRobEUMkJSc7LB0TM0YhUlNUOC8CRTk6LS4RbC4v/EABsBAQADAQEBAQAAAAAAAAAAAAADBAUGAgEH/8QAOREAAgEDAQQFDAICAwADAAAAAAECAwQRBRIhMUETUWFxsQYUIjIzNIGRocHR4XLwQvEVI7JSksL/2gAMAwEAAhEDEQA/ALxQBAEAQBAEAQHTV1TImF8jgxjRcuJsAvjaSyz1CEpyUYrLZW20G9YAllHHm5dpJoPMNBuR52VOpd8oo6O18nm1tV5Y7F93/shtVt1iDzc1Dm9GgNHyVd3FR8zYhpFnFY2M9+Tuot4OIRn+MJB4PaD8rFfVc1FzPNTRbOf+OO5kuwXeww2bVRFh+/H3h5kHX3XViF2v8kZFx5PTW+jLPY9z+fDwLCwzE4qhgfDI2Rp5g/PwVuMlJZRz9WjUpS2aiwzLX0jCAIAgCAIAgCAIAgCAIAgCAIAgCAIAgCAIAgCAIAgCAIAgCAIAgCAIAgCAIAgCAIAgCAIAgCAIAgCAIAgCAIAgCAIAgCAIAgNJtRtPBQx5pDd5+rGPrOP6Dqo6lWNNZZcsrGrdz2YcOb5IpDaLaOpxB5c89wE5WA2Y39z1VLZq13nkdN0tlpUdlb58+v8AS7DXsw9xFy4AeOgHvcpXbU4LM2Uo61eXEtm3pr6v68DrljYODy4+Vh7zYn3KrU6L/DJt2fnvG42fhnP4OguCiL587VviPevuGeXUguLXzRmYVjMlM/PBL2budiLHzB0K9RlKDyiGvRoXEdmok0S+g3qVjfriKYeRafe02+CnV3NcTLqeT9tLfBtfX+/MlOA70YppGRywuic42zBwc0HrexAU9O6UnhrBlXehVKMHUhLaS5cywGOBFxqCrRgnJAEAQBAEAQBAEAQBAEAQBAEAQBAEAQBAEAQBAEAQBAEAQBAEAQBAEAQBAEAQBAEAQBAEAQBAEAQBAEAQBAEAQBAEAQEW232xjoGWFn1Dh3WeA+87wHzUNasqa7TT07TZ3csvdBcX+Cmp+1qpDPUOLnON7cLjkP6W9FHSt3J7dTiXL3VY0Y+bWe6K59fd+fkKqdsXdABeOX2W+fienv8ABfK1zs+jA+6bojq4q3HB8ub7zLwHZeprzma5jW3tnlda/iGNAJPsAHVV4UJ1fSbNe51S2sv+qEctcluS72bDF92tbA0vb2c7R/y3EOt6rgPgSvUrSS4byKhr9CbxUTj9V/fgYOyu05o3Wkgjmiv3g5jc48nEXv0K80q7p7mtxNf6VC7XSQliX0f960XNs5j9LVsvAWggasIAc32fstCFSM1mJyFzaVbaWzVjjwfcz7jmINg40kkzSNXMY1wHmL3+C9lY0U1ZhlU0dpTMJN7A9k1+nG3fDr+S8SUHuZZozuIJ1KeUlzWTWz7s6SojElLJJDmBsHHtGg8LG5vx/qUMrWD4bjSoa9dQ9fEl8vqjVw4TjOGG8P8AxEI+ywl4t6jrOafVv7VGqdal6u9Fyd3p177ZbEuv9rj8USfZneJBUOEU7TTz8LO0aT4AnUHoVNTrqTw9zM670mpRj0lN7cOtfcmoKnMk+oAgCAIAgCAIAgCA0WL7X0dM4slnaHt4tALnDnwAUUq0I7my/Q0y5rxUoR3PnwMPB9vaSpkMcZeCBe725Qeg1v8ABfKdaM3hHq70yta01Oo1vfIlAKmM4+oAgCAIAgCAIAgCAIAgCAIAgCAIAgOJkF7XF/C+qZPuy8ZwddXVMiYZJHBjG8XONgOWpXxtJZZ6p05VJKMFlsjFfvHw+LhKZT4RtLvibD4qGVzTXM1KWiXdT/HHe/6yQ4XicdQwPjNwQDbmLi9j1UyeVky6kHCbi+Tx8jMX08BAEAQBAEAQBAEAQBAEAQBAEAQBAEBCdu9vGUYMUNn1BHm2Pq7r0VetXUNy4mzpukyuf+ypuh4935K+2c2cqK+V00pvrmfJJwbpe5HN1uDeAFr2XyjRx6c+J61LUlNeb226murn+vE6toJmQXERcTqGl1r2HF1hw6DxPRfbmrsrZXFnnRdPVep0s/Uj9X/eJHKqncwNzfWc3Nbwvy81Qq09hpM6uyu1cwlOPBSaXcuBtn4jHExrGd8taOdmj28zfw96tzuoxWzA5+30KrXm6tw8Zecc/wBHGSurKq3ee5o0GtmjyLjr8VGo16u/9FuVTS7H0Uk3/wDZ/PgdLsCqOOUOPrXPxXx2lQ9w8oLR7mmvgvszFaZad4d34ZBwOrT7DzULjOm88DShVtryGympLq/XFE/2Z3oyMsysb2jeHaNADh5jgVZp3fKZiXnk/wD5W7+D+z/PzN1VbKUWKzfS4ql2uXM1hFwRw4i7eCn6OE5KomZbvLq1oO0lHCeeK37+JJdn9l46QkslmcD9l7wW+dgBqpzKN6gIntthGHzi1U5sUtu68Gzx/wCQ6FRVYQkvSL9jdXNCWaGX2YymRPYnaSSmqvoUkzaiA/w5AfIjjra19DwI8FFQk1Jwbyi/qlCnKjG5jDYk3hrhv6y1yLjoQrRhJ43lJ7xqJ9HUNEUsrWPaSG9q82sbczdZ1zHYktlnaaNWdzRk6qTafUvwdW7WuqpassY9xDRq5z3HQ2JFjceCsWsfR2uZj65Wl07opJRWHuS446+JeLeAvxVkwj6gCAIAgCAgW9rCWOpHT6B7Czlxu4N4+1VrpLo2zb0KrPztQzuae74NlP4U4iqp7H/M/QqCz9Z9xqeUXsI/y+zPTUX1R5BaByBzQBAEAQBAEAQBAEAQBAEAQEU3h4bnppJmlzZImOILXuboNeDTY+1Q14pxb6jU0q4nCvGmsNSe/KTKQ/tidtj2kj7uaLGRwGpA5FUaC254bOn1Wfm9tKpTis7uS5vuPQezDJhAwzOu4tHO+llqHCttvLNuh8POO10M9NVSGoc7tM7nB4JN9SQQRw8lmSoVNrgd1Q1OyVBLaSWOH65ltbt8VlraO9Q066d4cRyuDzWkluwziZT9Nyhu37uwqjbHD209bNEz6ocCP9QB/VZVaKU2kd9ptWVS1hOby8FgbkHE08tzf0jvzFakPVXccHc+3n/J+LLLXohCAIAgCAIAgPj3AAk6AalD6k28IqjG96Tm1Q7GxpGGztLmT+oeAvwVNXDlUSjwOjlo8KNlKpV9fGe7s/JZuFVomiZKNA4XVw5sy0AQBAEAQBAYmJYnFTsMk0jY2jmTb3eJXmUlFZZLRo1K0tmmssqvazee+QGOjBiZzkd9Yj+kfZHXiqVW6b3QOostChT9O4eX1cvi/wCo0myWy0tVKC4G5OYl2uUH7b78XHWzTz+EtChs+lLiUNW1bpv+ih6nN9fYuzx7iwtpqqOlgFJD3WgXkPO3E3PNx4np5qy3hZZh06bqTUI8XuKywyifVzdoWktzBrG/eN+63yHEnz6qpRg6kull8DotSuo2lBWVHjj0n4/F+BmbxMI+izRMJzOdEC633sxuAPDgAvF2szWOZa8n6qVtPaeFF/Y44Ns5YCScXOlmcbX4XA+s7p+qmo2yjvlxM3U9ZnXbp0XiP1f4X9ZYuFbHOcA6ZxjHJjbZrdSbgHoBp4q1kwsHHH/7NoG+kYZJCNGmRzifO7rD2D2KOpUjBZZatbKrcy2aa+PJFb43tUJrtjp442eBGb5khUal05LCR1FnoUKMlOcm2urd+zR0VKZXZQ5jPFz3ZWgfM+QUEI7T44Ne4r9DDaUXLsW8srYnDMOgmjtVPqKpxGUMzNZf1W6lo55ri2pV6jCnF7nlnJ6jc3teOakNmC7Pu9/yLSVowwgIlvB2Q+nxsMZa2dh7pdfKWn6wNgfMeXVQ1qPSLtNPTNRdnJ7sxfLt5FVQ4WaTFGQZs5jkAzAWvdoPC5tx+CgoQ2Kzj2fg1dUufOdOhVaxmXhtIv8Ai+qPIK6cuVLvr/j0/wCG78wWfeesjrvJ32M+/wCxrtzH89N6o/KFYtfZoyNc98l3LwJptLvJhp3mKBvbyA2LswbG087u526L5O4SezFZZ7t9GlKn01eWxHj24I1HvWqWuu+GJ0Z+6XD3ONwfco516kH6SLlDSbK6pt0Jvd1/gsXZnaWGtjzxXB5tPEFWqc1OOUYV3aztqrpz4r6o7do9oIaKLtJj0a0aucfAD9V8qVIwWWerOyq3U9imu98kVxVb153O9DDEwcmvJc4jybayhVWrNZitxqVLCwtpdHXqNy7FwO/CN6784bVQta0mxcwkW8CQ7l7V5p3EnLZkiW70ajGg61Ge5LO/G/4ki3kVLZcKlew3aTER/wBRikuvZv8AvMpaF77Huf8A5ZSuF/zVN+L/APUqvZ+s+42PKL2Ef5fZlpY5vImo5XQyU0ZLANRKbWPA6t00Us7iUZbOClb6PQrUFW6RpdqS+5kbO7yTUPAdCwMPNjy435fZAt7VNCU36ywZdzStIL/qqOT7sL5my2x28josrGs7WdzQ7LewaDwLj18Oi8Vq6huW9lnTtKldJ1JPZivr3EVh3n1er+yhkjHEMz6f6uC+SnWistIlpW2nVp9FGck+TeMMn+y20sVdHnZ3XADM297HwU8JbUVIyrmg6FaVJ8maPareNDSvMUTe3lGjtbMafAnmfG3BQzuEnsxWWaVro8qlPpq0tiPHtwRyPeZWHvCKF7BxDQ/h63BfHKslnCPVOjplSXRqck3zeMEr2U2/grDkcDDL90kEH1TzXqlXjU3cyHUNJq2npetHr6u8zNsdopaNgfHT9s22rs4aAeo4leqs5QWUskdhaUbiWzOpsvO5Y4kDod6s/a5pmM7HKe4wa3uLHMT5+9VqdzJy3m1daHRhR9B4ed7b3Jczsrt6dU1/dgiazjYuLjbqQbBeqlepHe47iK10qxr5jGq5SXUS/Y7bmKt7jm9lMOLb3B6tPgpqNZVF2mXqOnSs5rfmL4P8ktUxmhAaXbP+RqfwX/JR1fUZd033un/JHnJ3Fn4jPzBULX2h1eu+5y714np3Cv4MfqN+S0zhz5itU+KJz2RmVw+wHBpPjqdF5k2luWSWjCE5qM5bK6+JT+0e3z5nFv0OJrmkj0l3ke6wVKd3JbksHU0PJ+3aUpTck+rcWRsNjMVVTh8TAxosLDxsry4HJzWJNFSbyP8AEqjzb+Rqy7j2jO80j3On/eZ17F7WzUcT2UwjkBeScwcTcknTKralW2VhGBOhpvTSVSo223w4LLJxs/vUa94ZVRdnc2ztN2g9QdRr5r5TusvElg93eguEOkoS2lxx2dnWWLHUNczOHDJa976W8VbOeSbeEV1j+9RjHllKxrwCQZZDZn+kDUi/vVV3DlLZprJux0eFGl0t3LZXUuPd3mvpt6tQxw7aCN7DzZmabc7ZuK8yrzpvE0S0dKtbum5W82muv7lgYftFHU05mph2rg2/Z3DTfwN+Csqe1HajvMads6Vboqz2e3j8SvMW3pVTXOYyCOJzSQcxLyLe4KnO6mnjGDpLfQbaUVNzck+rcdeJb05zExsDQ2SwzyObfUaHK06am5X2pctJKJ4tNEpynKVXhl4XZni+ZlYfvKlmhdEYmPnDTm72QZSCM1rHXp0UkKs5084KlfT7ahdqMp4W5rm854FW1IGQ5jZvM+RVGllTWDpr9QlQmqjwsb31FnbO7wJWRsjbCxzQyzO867jfmbaC1+S0lKq+KONqUbCKWzUb39XI7pt7ErHFrqRocDYjtD/4qu7uSeGjVp+T9KpFTjUbT7P2SnZPbH6YCMjQ7lkcXN9pIFjdW4uTWWc9cQpQns022lxysfc0GN7yZ6SUxTU0QcLG4mOXXhqWBQOtNS2cbzXhplrO3846VqPav2SzZ7aVtTEJMtjzsbi/QkAkexWVnG8w6igpPY4dpgY1vEo6cll3ySA2LGtIIPXNayhncQhuZo2ukXFwtqOEuvP4IVi+9WokBFPG2EfePfd8RZVp3cn6qwbdv5P0YPNWW12cF+SDV9dJM4vmkdI/xcb+7w9iqyk5PLNylRhSjs01hdhNNjthO1tPUyxRs4taHte7zNjlB8728FoUKCj6T4nJarq0qzdGnlR58m/wv6ywHYnS0kRjpSx7+Ng7NqdM7zz4fpoOFrOTCcWllog2L07pxZzjZzrvd9oi97C3NzrDT9l5qQ21h8Ce1uPN5OpH1sbuzPP5cCRQsiwqn+kTACXLlij+4PDz4XPs6n5OahHIt6FS5q7K4vi/FsjOGUkk8hrKq5kcbsa77DTzI5G3uHw8UoPO3Pj4Fq9uYRirah6i4v8A+T6+7qJ3sthFyJ3jQfwwfznzHDprzFpjMRz262qbQw6EGZw7o8Op/wB8uiiq1VTjkv2FjK7q7K3JcX1Iqml2drK4meX0bHXJfLcaE/ZbbM7pwvoqioVKj2pbjop6raWUOioLax1cPi+ZLcK3WRNYZKqZ5sL5WgMsAL68del9OqmjaQXHeZdXX7mT9BKP18Ssa0M7R4jByZjlB1Nr6eaoSxtPB11FyVKLqPfjf8t5c27TZAUkQnlb/wATI3gf8th1DfWOhPu5LSoUdhb+JxWq6g7qpiPqLh29p82v3hR0rjFCBLKOJ+yP3/3xSrcRhu4s+2Gk1bpbb9GPX19xXFft3XSk+nLAeTbD5fsqcrmo+B0VPRLOmvSWX2t/Y6afbSuZwqXnz1+a+K4qdZJPRrKS9THxf5PuzBlqq5kpBec+ZzrceStUIT2nOfMwtVurboY2tDhF/Dnz58T0HGNB5K0YBUm+v+PT/hu/MFn3nrI67yd9jPv+xrtzH89N6o/KFYtfZoyNc98l3LwOe1m7V4m9G9sdKXXcXutYXva5PBfY0YU5bQr6pc3dPocfJb2cd4D6QQU0VK5jzGXBxZ5DnwOqr3U4yxg19Dta1Bz6WOMpcTE3U1bm4iGA910YuPaVLaeo+8oeUXvEf4/djediTpq+RpPditG0ey7j7SfgqtzLM32G5o1BUrWLXGW9m53I4DG9klTI0Oe5xtfWw5D3LSgsRSOKuKjqVpTfNsmmO7v6OqeHvjAIN9F6Itp4xncYu8akbFhMkbBZrTEB/wBRir3Xs3/eZraF77Huf/llJU8hZLHIBfI7Nbx0ICpUaqpts6fUrF3cIwTwk8vuxyN3QYU7FaoNkdcvdnlJ6cGjoLBW7ZKWZviYOtynS2beKxTS3dveXjg2ztPTMayONosBrbVWjnypt7OGvjrTKQezla3KeQLRlLfhf2rNuotTz1na6HXhUtlTXGPFd/M7NgdrKamiNNUxejPB4F7esONuoUtO6XCZRvNBltOpbvtx+GSKOhjoKaqq6SQOjdGcljexdo0+y/wU0moUm4mbRp1Lm/jG44538uC/RUMsRlkjjJPpJWhx5kak++yq2izPJv6/NxtUlzaX3PSOCYLDDAyNsbbZRfTjotE4soraml+jV07Gd3JLdtuQNnD5rJqehUeOTP0K0auLSO3v2o4fgWRhmMCtwed77OeyGQX6hpsfgtGbzTb7DjbKGxfQh1TS+pTFS24aDwL2fmCoW3tEdVrfucvh4lwbWYHBHhGdkYDwIzm56uAPzVy59mznNDbV5HHNPwKywGpdHV05abEyAeyxP6KvZ+s+42PKP2EP5fZnpVhuB5LQOQOSA0u2f8jU/gv+Sjq+oy7pvvdP+SPOTuLPxGfmCoWvtDq9d9zl3rxPTuFfwY/Ub8lpnDmS5t9DwQHnjbaMNr6kNFgJNB7Asit7Rn6HpvutPuLD3IfyP+pay4H5/U9d95Bt4/8AiVR5t/I1Zdx7Rnd6R7nT/vMl25LDonUbnOjaXF3Ei61I8EcLV9pLvfiRnejhjIK45AGtkY19hyOoPyWbdRxUO00Oq52iz/i2vudVFtRJ/Zs1PmN87WX55Tq4e7RTTqPoF2lC1tYf8rPdujv+L/2Rejia6ohDhmsSQ0mzTa3G2vP4rxa7W9xJtddF7Eara48En1ccsnG2E0tTFG1tPHGIiSBGS5x0tbVoU1anUqLG4z9PvbOzlKScnnsX5OrdY+pZWZTE9kTgA7MLC+q90KcqaaZV1a9pXdSM6aawsPP+zC3lRBuIzhosO4bDqxt1SufaM6fRvcofHxZ2bttkhXid0ryAHENA5WJA+SvQpxdNJo5a7vK8Lyc4yaabXwW4mmzu7iOiM8zndq5zHWvy7psveyoxwioqs6tdTm8tteJTFZ/DPs+YWZQ9pE7rVfdavcz0RsfhsP0SF3Zsvk42WsfnpX297AxFOyoYLMlFnW4B7R+o+Sz7uGJbXWdhoF1t0XRfGPDuf78TL3N4i1rpIHWH2gfn+qs289qHcYus23RXTa4S3r7/AFNLi8QxSuJAu2SUBn4Uel9PFwJXyj6UnU+CJNSfQUKdouXpS72XVh9AyGNrGNAAAHBWDFI5tVsNDWHOdJPHn7wvMoxlxRLRr1aLzTk13FfYruzqY7mJ2cdR+yrytIPhuNehr9zDdUSl9H9PwROtw6SE2lyh33Q6593Ee1VKtJQ55Ojsb+V0s9G4rr5HClZI9wZHmLjwAJ9/QdV4hGUniJPdVqFCHSVcfTL7iwNnMFcxvZsBmlJu8t1APgXHRrQPG3PxWrSpqnHBwd9dyuqrqPcuS6kS5lLBQM+kVb2mQDut5NP9N+J5Zj8OfqUlFZZDRozqzUKay2RCF0mIz/SpwRC0+hjI0Pg633Ry8TqoYJze3L4fk0LmpC1pu2pPMn6z/wDyuzrJbguF9u7M4ehadfB7vAeLRz8Tp4qcykb/AB3GoqSIySuAAGjb6uPgF5lJRWWTUaE601Cmstlb4BQuxKodXVIvEHWiYeBI52+62wFuZHTWCnHpJdJL4Gte1VZ0vM6T3/5vrfV/fyWBQ0/aSXP1Iz75P/z8z0VkxDT7z8eFPSmNp9JKC0dG8z+nvUNepsQ7zT0m084uFnhHeyA7rtnRVVPayAmGAtdrwdJxYOtrZiPVvxVW1p5e0+Ru69eunTVGPGXHu/ZPd5O0/wBEh7OM+mkBA/pbwJ/316K1Xq9HHtMLS7B3Vbf6q4/j4lNYdh8lU82Nm370jjYedzoAq1KgmtuobOoarKnLze1W9bsrfjsSJzhuwtL34hURmq7O7RfNa40Nr94ag6FWvQacEYObmMo3NRNpPi88U+HYYkO7OYua1x7l9TzPU9Oi+RoQi8o91tUuKtNwk+Ly/wAdi8S0sB2ehpWBrGi/MqYzjcICot9f8en/AA3fmCz7z1kdd5O+xn3/AGNVuhlyVdQ+18sZdbxswFT2zxSyZesx27/Z69k0202PT1GeaQ53cWs+y3wAHTxVVSdSa2jp6lGNhaT6Bb0vi+1mZjeDSQ0UE0smZ8j9GjQAZTwCmu0lFJGJoFSdStUnN5eOPxPm7FwGJtJNhkA18bu0Xq0foPvIvKCMncRwv8fuzu3mUDosQlJHdks9p8bix9xBVa5jio+029HrqpaRxxjuJVucxSJkL4HPa1wdcAkC46XV2jWjKPHecvqOnVaFaTUW4t7mvAm2IbV0kL2sdM1z3ODQ1hzkX5kN4DqV7dWCeMkFPT7icHPZwks5e7xNRvOma/DJi0gi8eo/Eao7r2b/ALzLWhe+x7n/AOWUXFCZJoWA2zPt/wBp4qpbwU20+o6HWLmdtCFSHKXzWHuNx6fDqnm2Rh9jm/sV5zKjMnlGhqNt2P5xf9+Zd+yO0kdbCHNNniwc2+oK0oTU1lHEXVrUtqjpzX7XWiPVGMw1k89BVsAc2ZzYzwu37J15/uFHGam5QlyLtxaytqdK4ot4kuPUyDbbbGOoQJA7NE52UeIOpHyVW4oqHpRN3RtSqXLdOrvaWc9feYOy9XJL21C03EkRIHg4ElvvIXujFzpOJBqVaFvqFKr2b+7h4GmgGSaMuFiyUXB4ixsVFby2am8vaxR6a0bhvxv+H+j0vQTB0THA6FoPwWmcMee9vsRY+tqZQQWZ7AjW+Vobp5kLKmukqtLrO+tpK1sYupu2Y/vBMtg6J8eCVTnixfDKfe1x/VaNRYptdhyFjNzvacnzmn9SsJfsfiR/mCz7b2iOr1v3Ofw8S8Ntz/cx9WL8zVdufZs5vRPfI/HwKbwz+Zp/xh+VyrWfrPuNnyj9hD+X2Z6ai+qPILQOQOaA0u2f8jU/gv8Ako6vqMu6b73T/kjzk7iz8Rn5gqFr7Q6vXfc5d68T07hf8GP1B8lpnDmuw7aaGaWSJpHckyA3uHGwLreR0XiE1LOORaubWVCMHLjJZx1byk9uT/eFT+KfkFl1vaM7nTfdafcWFuQ/kT6y1lwPz+p6772QbeP/AIlUebfyNWXce0Z3eke50/7zJzuSbajcDxD9QtOLzFHDV4uNWUXxy/Ehu9TFGTVz8rgWRMDCeVxcu16E29izrh7dTCO00in5vZqVTdnf8DWbMYHJUYfU1DWk2kD2ix1aDbTrl1VmrSfQpLkY1jfxeoyqS4Tyvx4GHgVW2Gpildwa7XyPFVbeqoS38GbWr2Mrqktj1o8O3rRfUe0FAYxJ29OGkX+u2/uve60OlhjOTkFYXTls9HLPcxge0NJUl3YOHddluW5c3Vt+I6r7Cop8D5dWlS2aVTi1n/ZUG88/3lP5R/kas659ozs9G9yh8fFkq3G/wp/xHfmctGn6i7jjL33mp/J+JZVa0mN4HEscPgV6lwIaTxOLfWjy5WtOQi2ot8CLrKoe0R32p77WpjqZ6N2Pmb9EgbmGbs75b62vxt4ahaueR+f7MtnaxuOG3eD/AEqilYBd7RnZ6zdR79R7VHWhtwaLumXPm9zGT4Pc+5lB0Ve6ElzXZO65pPgCLFZ9KclmK5nZX1vSns1anCm8/D/eC091uFhxdU27oAbH5BacYqKSRwletKtUlUlxbLJXohPjuCAoPavG8QEz4aid4sTYN9G0jkQG2uPes2s6qeJM7bTKdhUgpUorPNPe18/EjUeW4zXy372UgOtzsSCL+arrGd5rVFNxag8PkWPs1X4LCzXtcx49qeJ65SAR56LRp1qMVhbjjbvTtRq1Nqotp/D6GyxTedTxMLKSK+mhsGtHsCTuoLhvPVvoNxN/9nor5sj+EYZVYlKKipD5GX7rLWa7wzE2aG9OJ8LcflOnKb26nyPt3d0bWDt7T4y59yZPBh8MIzVczGj/AJbXWFvA/af5AAdCrTaXEw4QlN4iss02Nbz4IhkpWZyBYHg0W4WA5f7sq07qEeG82rXQrirvqeivr8iBGWrxWoDS4k8XH7EbebjyHQc1VW3Xlv4G5PzbSqGY+s/m3+C3cJow2NkNOLRsaG9pxaABxH33Hppc6+C0ksLCOKnOU5OUuL3mZiuM09BF33AZRo2/ecfH2nmeZXyU1FZZJQt6leexTWX/AHiUZtTjz62d0ruHBrfAcgsurUdSR3VhZxs6Oy3v4t/3ki79iMGFJRxR/bIzv9d2p93D2LTpw2IpHE3lw7ivKo+b+nIqnbGjrKytlLaaoe0OLW+ieBlGn1iABw8VSrQqTqZS3HSadcWltaKMppSe99e/u6kZNFs1iphdDHTMgieLODi25HUkucPZZSSjXmsPCKtKtpVvNThtSkue/wDRrsY2KrKKL6RI5jQ0gdx5zC+mhsFBO3lCO1k07fV6F1VVFQe/rx38Ca7ocWkkjfG9xflcbFxuddeJ1V23eaaOb1iCheTUVhbvBFjqYzAgKY3yVQdWRxj/AC4hfzcSfkB71nXbzPB2fk/TcbZy65eBw3IQF9RUS/Z+r00AafjdXKEdmmkc5qlZVbucl14+RlbXbCTxvLqSMSRk6N4ZegsDoopWqbyng0qPlFVjDZqQ2n15x89xi4PsZXVDC2dgjHIkkkW4AX4DyXvzeLWGVXrVdVFOCUUv8VwfeYFNsJiDaloa1oa0gh5BOo4HovNO2jF5e893euVq0diC2U+PPJZ+M7JCqpWxzOvM3UP5gqadOM1hmba3lW2ntU3+yqcV2Cr4nENiEg5EEj9Cqvma6zcj5STS309/f+jJ2f3dV0jwZbQM52GtvMqenQjDeuJm3urV7pbL3R6l9ya7V7HzPhbFFJK9gA9HcZLjmdLk+ZSpR2+LPlnqLtV6EFnr35IRBsBiTXhwa0WNxYG49/NeI2yi8plqtrk60dipTTXxJ3iuykldTt7duSpY0APtYnztxupKlKM1hlK01CrazcqfB8uREcK2NxSmlzxHJrxZxI9twfcvEbdR9Vst19ZddYqUov5m52l2OqZ3CribkqdC8DS5AAuPA6L7OgpS2k8M8W2rzpUuhnFSh1M0eJYLilWGtmEr3N+rm+qOtgBc9V5dvtevLJ7jrCopq3pKGe9kq3cbvPoTjPO7PO7n4KwkorCMmrVnVk5zeWzltzu/7dxnp7NlOrhycf3UNS3jPfwZo2Wr1raOx60ep/ZkRdHi8cf0c9uI7ZcrbajwzZb2XnoZ4w57ix/ylpGW3G3W137s92DjgO7Ceola+pHZwtIIZ4+fipKdGNPgUb3Ua12/TeF1IsTavZt76cQwPkawMymJlg13raX9l19qU9vdk82d75s9pQTfW87u4rN27vEL6Mba+lwb/NQq1inlM0KmvVKkXCcE0+8m+M7O1VTRRxyF4ewD0bbBriODnaXNvNS1KW3ubKVlqDtW5Qgm3zedy6kQmHd/iTXBwa0WNwQDcfFRxtlF5TLtXXJ1Y7E6aa+Jc+z7pjE0VAs8ABWTDbyzZofCObbYRJUwlsckjdCCxhADwfvaX5KOpT21jJcs7zzaW0oJvrfLuKndu8xC+jG25cb/ADUKtIrgzTl5QVZLEoJmx/8AiWKFuUmUi1rdq63u8F683X/yZGtaknlUo/Iytl9hq2OQue50LQO7k4g8zdwOpXuNJRjsplavqMq9ZVakE8LGHnHeavEd31c57jGy4JJu+5J6kqLzSPWXl5Q1ksbC+pKNgcHxCjcWyN9E7iANAfHxupoU9jdky7u7Vw9rYUX1rmdu3+wj6iQz04HaOtnBJsSBbx00UdS3jN5LdnrNa3gqeE4r+8SH0eCYtT5o2NlYx3Hs3EX/AO1eY28ksKW4nqazSqS25UE5db/0c6HdfU1Lx2/oob3LeJdz1J4qWnRjDeuJSvNTr3K2ZPEepFx4Ng8VNCIY2gMAt56KUziu9sN27y90tIBqSSzqfBVp20JPK3G3a67Xox2ZraS6+PzIS7YrES7K2nAPibn9AvCs453ssVPKOo44hBJ9+fsWJsVsDLTsc+aZ4nLe6W2GT1QQR8Fa2Uo4W4w+nlKr0tT0nzzz+RGsd2CrXzPdGC/MSS6Q3c4+OllXdrFvLZrw1+rCKioJJd5t9hsBxGik7zfRu+s0DTz11upadPY5lC8vlc73TSfWs5LTZwF+NlKUCoNutgZhK+WkZna9xcW34E6m2h0uqs7VN5TwdBb6/Up01CcNrG7OcfPcc9h9la9sgfIBFyLiSXFv3bngOilp0lDfzM681CpcrZeFFclwLb0a3U6Aak9OKlKKTbwjzZj9K2qrDHTD0UtQbeoDc2tyJ+BVKhBSqOa4HT6tcTpWlO3k/SaWe5HobAcObTwRxNFsrR71dOXNggCA0e0Wy8FY20jRfxXxpPieozlB7UXhldYturlbcwSXHgdfmoJW1N9hqUdbu6e5va7/AM8SN1WxVaz/ACw7yB/9qJ2a5M0I+Ukv8qf1/Rit2frGkEQm4Nx5+1q+K0knlSPcvKGlOLjKk8Pt/RlT1uIsHpJnRt/rkt7ha59gXqSnH1qhHb1Les8UrTPx3eBpqmdzyczy/Xib69bFUpSbe95Olo0oU4rZio9x0rySklwDawUrMjaWF3C7je7iObgTYlWqdzsLGDDu9EjcVHUdR7+vfjuM+u3l1kgysyxD+kf+rj2JK7k+CPNLyeoReZycvoRKsrJJXF0jy9x5kqvKTk8tmzRoU6MdmnHCM7ZSi7atpozwdM0n1WnO74NK90I5qIq6nV6O0qPsx89x6Oc4DibLWPz8xZ8UgZ9eaNvm8D9UyfVFvgjhjWJspoXzPOjQT5nkF8lJRWWe6VOVWahHiylce26mq4HwStbYvDmuGhAF9CFnVLlzi4tHY2mjRtq0asZZwt/fjkSLcsw+ldyJPw0/RXLdYpo53WJ7V7P4L5JFrKYzDCxmv+jwvmyOkyNvlbxK8zlsrJPbUemqqnnGebPO2MCrrql4a0uqJXd4gaRjgB5gWCqU6EpS25nQXeq0qFLza15LGfHHb2l37v8AZduH0zY/tkd4q6cwSdAEAQBAEAQBAEAQBAEAQBAEAQBAEAQBAEAQBAEAQBAEAQBAEAQBAEAQBAEAQBAEAQBAVFvD26keZaOJhiYHFr3u0c63EAfZafHmFQr1224I67StKp04xuKjy+K6l+/AwNzeE/SJ3VTh6Nndj9h4+03Kt0obEEjntQuXcXEqnLgu5f3JdikKQQBAEAQHwhAanaHCPpEeVrnsP9Dyy/nltcL40nxJKdSVN5j4J+JXNZuulcSWvNz4nMfeVC7am+RoR1m8isKf0X4MB+6+q5P+C+ea0yRa7eda+R1ndlV/e+C+ea0z7/z132fIHdlV/e+Cea0x/wA9d9a+QG7Kr+98E81pj/nrvs+Rwqd2tW0XBB6WXx2kHwJKflBcxfpJP6Gmkw6soniTI5jm3s9t9Lgg+WhKhdvUpvahvNKnq1peR6K4Wznr4fP8mJUYxPJ9eZ7v9SglVm+LNWnY2sFmEF4nCieXSxguJvIziSftBfINuSz1nq4jGNCeFj0X4E03qbTCeX6PG70UZOYg6F3P/f7qzdVcvYRiaFY7EfOanPh3c2Q7DMFqKnWJnd8bL7C0yk5M+XPlCoylGlHPU8/XGPuXbu+2eNHAGu+seKupY3I5eUnJuT4slS+nk4vaCCDwKAwMOwSCAl0cYDnG5NtUBsUAQBAEAQBAEAQBAEAQBAEAQBAEAQBAEAQBAEAQBAEAQBAEAQBAEAQBAEAQBAEAQBAEAQEQ2x2Chrzmc4sfwJGlxwsbcV5cIt5aJo3FaMHCMmk+WXj5G52ZwGOihbDENAvRCbZAEAQBAEAQBAEAQBAEAQBAdFVRskFntDh1CArfbHdyCDLTd12pLeRUFagp7+Zq6fqtS1ey98Orq7irntdG+xBa9ruB5EG6zWnGWHxR2sJ069PajvjJGZguGPrJwwXN3XcepN1btqWXtyOf1y+VOPm1Pq39i5L+8j0DgGDspomsaBoNSrxyps0AQBAEAQBAEAQBAEAQBAEAQBAEAQBAEAQBAEAQBAEAQBAEAQBAEAQBAEAQBAEAQBAEAQBAEAQBAEAQBAEAQBAEAQBAEAQBAEAQBAEAKArjeTsZ2o7enaO1HEcMw/dQVqCqd5q6bqcrRtPfF8u3l+zK3YbNGni7SRvpHeKmjFRWEZ1WrKrNzlxZPV9IwgCAIAgCAIAgCAIAgCAIAgCAIAgCAIAgCAIAgCAIAgCAIAgCAIAgCAIAgCAIAgCAIAgCAIAgCAIAgCAIAgCAIAgCAIAgCAIAgCAIAgCA65/qlAfKb6oQHagCAIAgCAIAgCAIAgCAIAgCAIAgCAIAgCAIAgCAIAgCAIAgCAIAgCAIAgCAIAgCAIAgCAIAgCAIAgCAIAgCA//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3556" name="AutoShape 4" descr="data:image/jpeg;base64,/9j/4AAQSkZJRgABAQAAAQABAAD/2wCEAAkGBxMSEhUTEhMWExIXFRcaGRgYFx8YGxoZGhgXGRgbHR0YHCghGholGxcXITEhJSorLi4uFyAzODMsNygtLisBCgoKDg0OGxAQGzYkICQsNDQ0NDQ3LCw3LCwwLCwsLC8sLC8sNy8vLzQsLCwsLCwsLCwsLCwsLCwsLCwsLCwsLP/AABEIAGECBQMBEQACEQEDEQH/xAAcAAEAAgIDAQAAAAAAAAAAAAAABgcEBQIDCAH/xABFEAABAwIDBQQGCAMGBgMAAAABAAIDBBEFEiEGBzFBYRMiUXEjcoGRobEUMkJSc7LB0TM0YhUlNUOC8CRTk6LS4RbC4v/EABsBAQADAQEBAQAAAAAAAAAAAAADBAUGAgEH/8QAOREAAgEDAQQFDAICAwADAAAAAAECAwQRBRIhMUETUWFxsQYUIjIzNIGRocHR4XLwQvEVI7JSksL/2gAMAwEAAhEDEQA/ALxQBAEAQBAEAQHTV1TImF8jgxjRcuJsAvjaSyz1CEpyUYrLZW20G9YAllHHm5dpJoPMNBuR52VOpd8oo6O18nm1tV5Y7F93/shtVt1iDzc1Dm9GgNHyVd3FR8zYhpFnFY2M9+Tuot4OIRn+MJB4PaD8rFfVc1FzPNTRbOf+OO5kuwXeww2bVRFh+/H3h5kHX3XViF2v8kZFx5PTW+jLPY9z+fDwLCwzE4qhgfDI2Rp5g/PwVuMlJZRz9WjUpS2aiwzLX0jCAIAgCAIAgCAIAgCAIAgCAIAgCAIAgCAIAgCAIAgCAIAgCAIAgCAIAgCAIAgCAIAgCAIAgCAIAgCAIAgCAIAgCAIAgCAIAgNJtRtPBQx5pDd5+rGPrOP6Dqo6lWNNZZcsrGrdz2YcOb5IpDaLaOpxB5c89wE5WA2Y39z1VLZq13nkdN0tlpUdlb58+v8AS7DXsw9xFy4AeOgHvcpXbU4LM2Uo61eXEtm3pr6v68DrljYODy4+Vh7zYn3KrU6L/DJt2fnvG42fhnP4OguCiL587VviPevuGeXUguLXzRmYVjMlM/PBL2budiLHzB0K9RlKDyiGvRoXEdmok0S+g3qVjfriKYeRafe02+CnV3NcTLqeT9tLfBtfX+/MlOA70YppGRywuic42zBwc0HrexAU9O6UnhrBlXehVKMHUhLaS5cywGOBFxqCrRgnJAEAQBAEAQBAEAQBAEAQBAEAQBAEAQBAEAQBAEAQBAEAQBAEAQBAEAQBAEAQBAEAQBAEAQBAEAQBAEAQBAEAQBAEAQEW232xjoGWFn1Dh3WeA+87wHzUNasqa7TT07TZ3csvdBcX+Cmp+1qpDPUOLnON7cLjkP6W9FHSt3J7dTiXL3VY0Y+bWe6K59fd+fkKqdsXdABeOX2W+fienv8ABfK1zs+jA+6bojq4q3HB8ub7zLwHZeprzma5jW3tnlda/iGNAJPsAHVV4UJ1fSbNe51S2sv+qEctcluS72bDF92tbA0vb2c7R/y3EOt6rgPgSvUrSS4byKhr9CbxUTj9V/fgYOyu05o3Wkgjmiv3g5jc48nEXv0K80q7p7mtxNf6VC7XSQliX0f960XNs5j9LVsvAWggasIAc32fstCFSM1mJyFzaVbaWzVjjwfcz7jmINg40kkzSNXMY1wHmL3+C9lY0U1ZhlU0dpTMJN7A9k1+nG3fDr+S8SUHuZZozuIJ1KeUlzWTWz7s6SojElLJJDmBsHHtGg8LG5vx/qUMrWD4bjSoa9dQ9fEl8vqjVw4TjOGG8P8AxEI+ywl4t6jrOafVv7VGqdal6u9Fyd3p177ZbEuv9rj8USfZneJBUOEU7TTz8LO0aT4AnUHoVNTrqTw9zM670mpRj0lN7cOtfcmoKnMk+oAgCAIAgCAIAgCA0WL7X0dM4slnaHt4tALnDnwAUUq0I7my/Q0y5rxUoR3PnwMPB9vaSpkMcZeCBe725Qeg1v8ABfKdaM3hHq70yta01Oo1vfIlAKmM4+oAgCAIAgCAIAgCAIAgCAIAgCAIAgOJkF7XF/C+qZPuy8ZwddXVMiYZJHBjG8XONgOWpXxtJZZ6p05VJKMFlsjFfvHw+LhKZT4RtLvibD4qGVzTXM1KWiXdT/HHe/6yQ4XicdQwPjNwQDbmLi9j1UyeVky6kHCbi+Tx8jMX08BAEAQBAEAQBAEAQBAEAQBAEAQBAEBCdu9vGUYMUNn1BHm2Pq7r0VetXUNy4mzpukyuf+ypuh4935K+2c2cqK+V00pvrmfJJwbpe5HN1uDeAFr2XyjRx6c+J61LUlNeb226murn+vE6toJmQXERcTqGl1r2HF1hw6DxPRfbmrsrZXFnnRdPVep0s/Uj9X/eJHKqncwNzfWc3Nbwvy81Qq09hpM6uyu1cwlOPBSaXcuBtn4jHExrGd8taOdmj28zfw96tzuoxWzA5+30KrXm6tw8Zecc/wBHGSurKq3ee5o0GtmjyLjr8VGo16u/9FuVTS7H0Uk3/wDZ/PgdLsCqOOUOPrXPxXx2lQ9w8oLR7mmvgvszFaZad4d34ZBwOrT7DzULjOm88DShVtryGympLq/XFE/2Z3oyMsysb2jeHaNADh5jgVZp3fKZiXnk/wD5W7+D+z/PzN1VbKUWKzfS4ql2uXM1hFwRw4i7eCn6OE5KomZbvLq1oO0lHCeeK37+JJdn9l46QkslmcD9l7wW+dgBqpzKN6gIntthGHzi1U5sUtu68Gzx/wCQ6FRVYQkvSL9jdXNCWaGX2YymRPYnaSSmqvoUkzaiA/w5AfIjjra19DwI8FFQk1Jwbyi/qlCnKjG5jDYk3hrhv6y1yLjoQrRhJ43lJ7xqJ9HUNEUsrWPaSG9q82sbczdZ1zHYktlnaaNWdzRk6qTafUvwdW7WuqpassY9xDRq5z3HQ2JFjceCsWsfR2uZj65Wl07opJRWHuS446+JeLeAvxVkwj6gCAIAgCAgW9rCWOpHT6B7Czlxu4N4+1VrpLo2zb0KrPztQzuae74NlP4U4iqp7H/M/QqCz9Z9xqeUXsI/y+zPTUX1R5BaByBzQBAEAQBAEAQBAEAQBAEAQEU3h4bnppJmlzZImOILXuboNeDTY+1Q14pxb6jU0q4nCvGmsNSe/KTKQ/tidtj2kj7uaLGRwGpA5FUaC254bOn1Wfm9tKpTis7uS5vuPQezDJhAwzOu4tHO+llqHCttvLNuh8POO10M9NVSGoc7tM7nB4JN9SQQRw8lmSoVNrgd1Q1OyVBLaSWOH65ltbt8VlraO9Q066d4cRyuDzWkluwziZT9Nyhu37uwqjbHD209bNEz6ocCP9QB/VZVaKU2kd9ptWVS1hOby8FgbkHE08tzf0jvzFakPVXccHc+3n/J+LLLXohCAIAgCAIAgPj3AAk6AalD6k28IqjG96Tm1Q7GxpGGztLmT+oeAvwVNXDlUSjwOjlo8KNlKpV9fGe7s/JZuFVomiZKNA4XVw5sy0AQBAEAQBAYmJYnFTsMk0jY2jmTb3eJXmUlFZZLRo1K0tmmssqvazee+QGOjBiZzkd9Yj+kfZHXiqVW6b3QOostChT9O4eX1cvi/wCo0myWy0tVKC4G5OYl2uUH7b78XHWzTz+EtChs+lLiUNW1bpv+ih6nN9fYuzx7iwtpqqOlgFJD3WgXkPO3E3PNx4np5qy3hZZh06bqTUI8XuKywyifVzdoWktzBrG/eN+63yHEnz6qpRg6kull8DotSuo2lBWVHjj0n4/F+BmbxMI+izRMJzOdEC633sxuAPDgAvF2szWOZa8n6qVtPaeFF/Y44Ns5YCScXOlmcbX4XA+s7p+qmo2yjvlxM3U9ZnXbp0XiP1f4X9ZYuFbHOcA6ZxjHJjbZrdSbgHoBp4q1kwsHHH/7NoG+kYZJCNGmRzifO7rD2D2KOpUjBZZatbKrcy2aa+PJFb43tUJrtjp442eBGb5khUal05LCR1FnoUKMlOcm2urd+zR0VKZXZQ5jPFz3ZWgfM+QUEI7T44Ne4r9DDaUXLsW8srYnDMOgmjtVPqKpxGUMzNZf1W6lo55ri2pV6jCnF7nlnJ6jc3teOakNmC7Pu9/yLSVowwgIlvB2Q+nxsMZa2dh7pdfKWn6wNgfMeXVQ1qPSLtNPTNRdnJ7sxfLt5FVQ4WaTFGQZs5jkAzAWvdoPC5tx+CgoQ2Kzj2fg1dUufOdOhVaxmXhtIv8Ai+qPIK6cuVLvr/j0/wCG78wWfeesjrvJ32M+/wCxrtzH89N6o/KFYtfZoyNc98l3LwJptLvJhp3mKBvbyA2LswbG087u526L5O4SezFZZ7t9GlKn01eWxHj24I1HvWqWuu+GJ0Z+6XD3ONwfco516kH6SLlDSbK6pt0Jvd1/gsXZnaWGtjzxXB5tPEFWqc1OOUYV3aztqrpz4r6o7do9oIaKLtJj0a0aucfAD9V8qVIwWWerOyq3U9imu98kVxVb153O9DDEwcmvJc4jybayhVWrNZitxqVLCwtpdHXqNy7FwO/CN6784bVQta0mxcwkW8CQ7l7V5p3EnLZkiW70ajGg61Ge5LO/G/4ki3kVLZcKlew3aTER/wBRikuvZv8AvMpaF77Huf8A5ZSuF/zVN+L/APUqvZ+s+42PKL2Ef5fZlpY5vImo5XQyU0ZLANRKbWPA6t00Us7iUZbOClb6PQrUFW6RpdqS+5kbO7yTUPAdCwMPNjy435fZAt7VNCU36ywZdzStIL/qqOT7sL5my2x28josrGs7WdzQ7LewaDwLj18Oi8Vq6huW9lnTtKldJ1JPZivr3EVh3n1er+yhkjHEMz6f6uC+SnWistIlpW2nVp9FGck+TeMMn+y20sVdHnZ3XADM297HwU8JbUVIyrmg6FaVJ8maPareNDSvMUTe3lGjtbMafAnmfG3BQzuEnsxWWaVro8qlPpq0tiPHtwRyPeZWHvCKF7BxDQ/h63BfHKslnCPVOjplSXRqck3zeMEr2U2/grDkcDDL90kEH1TzXqlXjU3cyHUNJq2npetHr6u8zNsdopaNgfHT9s22rs4aAeo4leqs5QWUskdhaUbiWzOpsvO5Y4kDod6s/a5pmM7HKe4wa3uLHMT5+9VqdzJy3m1daHRhR9B4ed7b3Jczsrt6dU1/dgiazjYuLjbqQbBeqlepHe47iK10qxr5jGq5SXUS/Y7bmKt7jm9lMOLb3B6tPgpqNZVF2mXqOnSs5rfmL4P8ktUxmhAaXbP+RqfwX/JR1fUZd033un/JHnJ3Fn4jPzBULX2h1eu+5y714np3Cv4MfqN+S0zhz5itU+KJz2RmVw+wHBpPjqdF5k2luWSWjCE5qM5bK6+JT+0e3z5nFv0OJrmkj0l3ke6wVKd3JbksHU0PJ+3aUpTck+rcWRsNjMVVTh8TAxosLDxsry4HJzWJNFSbyP8AEqjzb+Rqy7j2jO80j3On/eZ17F7WzUcT2UwjkBeScwcTcknTKralW2VhGBOhpvTSVSo223w4LLJxs/vUa94ZVRdnc2ztN2g9QdRr5r5TusvElg93eguEOkoS2lxx2dnWWLHUNczOHDJa976W8VbOeSbeEV1j+9RjHllKxrwCQZZDZn+kDUi/vVV3DlLZprJux0eFGl0t3LZXUuPd3mvpt6tQxw7aCN7DzZmabc7ZuK8yrzpvE0S0dKtbum5W82muv7lgYftFHU05mph2rg2/Z3DTfwN+Csqe1HajvMads6Vboqz2e3j8SvMW3pVTXOYyCOJzSQcxLyLe4KnO6mnjGDpLfQbaUVNzck+rcdeJb05zExsDQ2SwzyObfUaHK06am5X2pctJKJ4tNEpynKVXhl4XZni+ZlYfvKlmhdEYmPnDTm72QZSCM1rHXp0UkKs5084KlfT7ahdqMp4W5rm854FW1IGQ5jZvM+RVGllTWDpr9QlQmqjwsb31FnbO7wJWRsjbCxzQyzO867jfmbaC1+S0lKq+KONqUbCKWzUb39XI7pt7ErHFrqRocDYjtD/4qu7uSeGjVp+T9KpFTjUbT7P2SnZPbH6YCMjQ7lkcXN9pIFjdW4uTWWc9cQpQns022lxysfc0GN7yZ6SUxTU0QcLG4mOXXhqWBQOtNS2cbzXhplrO3846VqPav2SzZ7aVtTEJMtjzsbi/QkAkexWVnG8w6igpPY4dpgY1vEo6cll3ySA2LGtIIPXNayhncQhuZo2ukXFwtqOEuvP4IVi+9WokBFPG2EfePfd8RZVp3cn6qwbdv5P0YPNWW12cF+SDV9dJM4vmkdI/xcb+7w9iqyk5PLNylRhSjs01hdhNNjthO1tPUyxRs4taHte7zNjlB8728FoUKCj6T4nJarq0qzdGnlR58m/wv6ywHYnS0kRjpSx7+Ng7NqdM7zz4fpoOFrOTCcWllog2L07pxZzjZzrvd9oi97C3NzrDT9l5qQ21h8Ce1uPN5OpH1sbuzPP5cCRQsiwqn+kTACXLlij+4PDz4XPs6n5OahHIt6FS5q7K4vi/FsjOGUkk8hrKq5kcbsa77DTzI5G3uHw8UoPO3Pj4Fq9uYRirah6i4v8A+T6+7qJ3sthFyJ3jQfwwfznzHDprzFpjMRz262qbQw6EGZw7o8Op/wB8uiiq1VTjkv2FjK7q7K3JcX1Iqml2drK4meX0bHXJfLcaE/ZbbM7pwvoqioVKj2pbjop6raWUOioLax1cPi+ZLcK3WRNYZKqZ5sL5WgMsAL68del9OqmjaQXHeZdXX7mT9BKP18Ssa0M7R4jByZjlB1Nr6eaoSxtPB11FyVKLqPfjf8t5c27TZAUkQnlb/wATI3gf8th1DfWOhPu5LSoUdhb+JxWq6g7qpiPqLh29p82v3hR0rjFCBLKOJ+yP3/3xSrcRhu4s+2Gk1bpbb9GPX19xXFft3XSk+nLAeTbD5fsqcrmo+B0VPRLOmvSWX2t/Y6afbSuZwqXnz1+a+K4qdZJPRrKS9THxf5PuzBlqq5kpBec+ZzrceStUIT2nOfMwtVurboY2tDhF/Dnz58T0HGNB5K0YBUm+v+PT/hu/MFn3nrI67yd9jPv+xrtzH89N6o/KFYtfZoyNc98l3LwOe1m7V4m9G9sdKXXcXutYXva5PBfY0YU5bQr6pc3dPocfJb2cd4D6QQU0VK5jzGXBxZ5DnwOqr3U4yxg19Dta1Bz6WOMpcTE3U1bm4iGA910YuPaVLaeo+8oeUXvEf4/djediTpq+RpPditG0ey7j7SfgqtzLM32G5o1BUrWLXGW9m53I4DG9klTI0Oe5xtfWw5D3LSgsRSOKuKjqVpTfNsmmO7v6OqeHvjAIN9F6Itp4xncYu8akbFhMkbBZrTEB/wBRir3Xs3/eZraF77Huf/llJU8hZLHIBfI7Nbx0ICpUaqpts6fUrF3cIwTwk8vuxyN3QYU7FaoNkdcvdnlJ6cGjoLBW7ZKWZviYOtynS2beKxTS3dveXjg2ztPTMayONosBrbVWjnypt7OGvjrTKQezla3KeQLRlLfhf2rNuotTz1na6HXhUtlTXGPFd/M7NgdrKamiNNUxejPB4F7esONuoUtO6XCZRvNBltOpbvtx+GSKOhjoKaqq6SQOjdGcljexdo0+y/wU0moUm4mbRp1Lm/jG44538uC/RUMsRlkjjJPpJWhx5kak++yq2izPJv6/NxtUlzaX3PSOCYLDDAyNsbbZRfTjotE4soraml+jV07Gd3JLdtuQNnD5rJqehUeOTP0K0auLSO3v2o4fgWRhmMCtwed77OeyGQX6hpsfgtGbzTb7DjbKGxfQh1TS+pTFS24aDwL2fmCoW3tEdVrfucvh4lwbWYHBHhGdkYDwIzm56uAPzVy59mznNDbV5HHNPwKywGpdHV05abEyAeyxP6KvZ+s+42PKP2EP5fZnpVhuB5LQOQOSA0u2f8jU/gv+Sjq+oy7pvvdP+SPOTuLPxGfmCoWvtDq9d9zl3rxPTuFfwY/Ub8lpnDmS5t9DwQHnjbaMNr6kNFgJNB7Asit7Rn6HpvutPuLD3IfyP+pay4H5/U9d95Bt4/8AiVR5t/I1Zdx7Rnd6R7nT/vMl25LDonUbnOjaXF3Ei61I8EcLV9pLvfiRnejhjIK45AGtkY19hyOoPyWbdRxUO00Oq52iz/i2vudVFtRJ/Zs1PmN87WX55Tq4e7RTTqPoF2lC1tYf8rPdujv+L/2Rejia6ohDhmsSQ0mzTa3G2vP4rxa7W9xJtddF7Eara48En1ccsnG2E0tTFG1tPHGIiSBGS5x0tbVoU1anUqLG4z9PvbOzlKScnnsX5OrdY+pZWZTE9kTgA7MLC+q90KcqaaZV1a9pXdSM6aawsPP+zC3lRBuIzhosO4bDqxt1SufaM6fRvcofHxZ2bttkhXid0ryAHENA5WJA+SvQpxdNJo5a7vK8Lyc4yaabXwW4mmzu7iOiM8zndq5zHWvy7psveyoxwioqs6tdTm8tteJTFZ/DPs+YWZQ9pE7rVfdavcz0RsfhsP0SF3Zsvk42WsfnpX297AxFOyoYLMlFnW4B7R+o+Sz7uGJbXWdhoF1t0XRfGPDuf78TL3N4i1rpIHWH2gfn+qs289qHcYus23RXTa4S3r7/AFNLi8QxSuJAu2SUBn4Uel9PFwJXyj6UnU+CJNSfQUKdouXpS72XVh9AyGNrGNAAAHBWDFI5tVsNDWHOdJPHn7wvMoxlxRLRr1aLzTk13FfYruzqY7mJ2cdR+yrytIPhuNehr9zDdUSl9H9PwROtw6SE2lyh33Q6593Ee1VKtJQ55Ojsb+V0s9G4rr5HClZI9wZHmLjwAJ9/QdV4hGUniJPdVqFCHSVcfTL7iwNnMFcxvZsBmlJu8t1APgXHRrQPG3PxWrSpqnHBwd9dyuqrqPcuS6kS5lLBQM+kVb2mQDut5NP9N+J5Zj8OfqUlFZZDRozqzUKay2RCF0mIz/SpwRC0+hjI0Pg633Ry8TqoYJze3L4fk0LmpC1pu2pPMn6z/wDyuzrJbguF9u7M4ehadfB7vAeLRz8Tp4qcykb/AB3GoqSIySuAAGjb6uPgF5lJRWWTUaE601Cmstlb4BQuxKodXVIvEHWiYeBI52+62wFuZHTWCnHpJdJL4Gte1VZ0vM6T3/5vrfV/fyWBQ0/aSXP1Iz75P/z8z0VkxDT7z8eFPSmNp9JKC0dG8z+nvUNepsQ7zT0m084uFnhHeyA7rtnRVVPayAmGAtdrwdJxYOtrZiPVvxVW1p5e0+Ru69eunTVGPGXHu/ZPd5O0/wBEh7OM+mkBA/pbwJ/316K1Xq9HHtMLS7B3Vbf6q4/j4lNYdh8lU82Nm370jjYedzoAq1KgmtuobOoarKnLze1W9bsrfjsSJzhuwtL34hURmq7O7RfNa40Nr94ag6FWvQacEYObmMo3NRNpPi88U+HYYkO7OYua1x7l9TzPU9Oi+RoQi8o91tUuKtNwk+Ly/wAdi8S0sB2ehpWBrGi/MqYzjcICot9f8en/AA3fmCz7z1kdd5O+xn3/AGNVuhlyVdQ+18sZdbxswFT2zxSyZesx27/Z69k0202PT1GeaQ53cWs+y3wAHTxVVSdSa2jp6lGNhaT6Bb0vi+1mZjeDSQ0UE0smZ8j9GjQAZTwCmu0lFJGJoFSdStUnN5eOPxPm7FwGJtJNhkA18bu0Xq0foPvIvKCMncRwv8fuzu3mUDosQlJHdks9p8bix9xBVa5jio+029HrqpaRxxjuJVucxSJkL4HPa1wdcAkC46XV2jWjKPHecvqOnVaFaTUW4t7mvAm2IbV0kL2sdM1z3ODQ1hzkX5kN4DqV7dWCeMkFPT7icHPZwks5e7xNRvOma/DJi0gi8eo/Eao7r2b/ALzLWhe+x7n/AOWUXFCZJoWA2zPt/wBp4qpbwU20+o6HWLmdtCFSHKXzWHuNx6fDqnm2Rh9jm/sV5zKjMnlGhqNt2P5xf9+Zd+yO0kdbCHNNniwc2+oK0oTU1lHEXVrUtqjpzX7XWiPVGMw1k89BVsAc2ZzYzwu37J15/uFHGam5QlyLtxaytqdK4ot4kuPUyDbbbGOoQJA7NE52UeIOpHyVW4oqHpRN3RtSqXLdOrvaWc9feYOy9XJL21C03EkRIHg4ElvvIXujFzpOJBqVaFvqFKr2b+7h4GmgGSaMuFiyUXB4ixsVFby2am8vaxR6a0bhvxv+H+j0vQTB0THA6FoPwWmcMee9vsRY+tqZQQWZ7AjW+Vobp5kLKmukqtLrO+tpK1sYupu2Y/vBMtg6J8eCVTnixfDKfe1x/VaNRYptdhyFjNzvacnzmn9SsJfsfiR/mCz7b2iOr1v3Ofw8S8Ntz/cx9WL8zVdufZs5vRPfI/HwKbwz+Zp/xh+VyrWfrPuNnyj9hD+X2Z6ai+qPILQOQOaA0u2f8jU/gv8Ako6vqMu6b73T/kjzk7iz8Rn5gqFr7Q6vXfc5d68T07hf8GP1B8lpnDmuw7aaGaWSJpHckyA3uHGwLreR0XiE1LOORaubWVCMHLjJZx1byk9uT/eFT+KfkFl1vaM7nTfdafcWFuQ/kT6y1lwPz+p6772QbeP/AIlUebfyNWXce0Z3eke50/7zJzuSbajcDxD9QtOLzFHDV4uNWUXxy/Ehu9TFGTVz8rgWRMDCeVxcu16E29izrh7dTCO00in5vZqVTdnf8DWbMYHJUYfU1DWk2kD2ix1aDbTrl1VmrSfQpLkY1jfxeoyqS4Tyvx4GHgVW2Gpildwa7XyPFVbeqoS38GbWr2Mrqktj1o8O3rRfUe0FAYxJ29OGkX+u2/uve60OlhjOTkFYXTls9HLPcxge0NJUl3YOHddluW5c3Vt+I6r7Cop8D5dWlS2aVTi1n/ZUG88/3lP5R/kas659ozs9G9yh8fFkq3G/wp/xHfmctGn6i7jjL33mp/J+JZVa0mN4HEscPgV6lwIaTxOLfWjy5WtOQi2ot8CLrKoe0R32p77WpjqZ6N2Pmb9EgbmGbs75b62vxt4ahaueR+f7MtnaxuOG3eD/AEqilYBd7RnZ6zdR79R7VHWhtwaLumXPm9zGT4Pc+5lB0Ve6ElzXZO65pPgCLFZ9KclmK5nZX1vSns1anCm8/D/eC091uFhxdU27oAbH5BacYqKSRwletKtUlUlxbLJXohPjuCAoPavG8QEz4aid4sTYN9G0jkQG2uPes2s6qeJM7bTKdhUgpUorPNPe18/EjUeW4zXy372UgOtzsSCL+arrGd5rVFNxag8PkWPs1X4LCzXtcx49qeJ65SAR56LRp1qMVhbjjbvTtRq1Nqotp/D6GyxTedTxMLKSK+mhsGtHsCTuoLhvPVvoNxN/9nor5sj+EYZVYlKKipD5GX7rLWa7wzE2aG9OJ8LcflOnKb26nyPt3d0bWDt7T4y59yZPBh8MIzVczGj/AJbXWFvA/af5AAdCrTaXEw4QlN4iss02Nbz4IhkpWZyBYHg0W4WA5f7sq07qEeG82rXQrirvqeivr8iBGWrxWoDS4k8XH7EbebjyHQc1VW3Xlv4G5PzbSqGY+s/m3+C3cJow2NkNOLRsaG9pxaABxH33Hppc6+C0ksLCOKnOU5OUuL3mZiuM09BF33AZRo2/ecfH2nmeZXyU1FZZJQt6leexTWX/AHiUZtTjz62d0ruHBrfAcgsurUdSR3VhZxs6Oy3v4t/3ki79iMGFJRxR/bIzv9d2p93D2LTpw2IpHE3lw7ivKo+b+nIqnbGjrKytlLaaoe0OLW+ieBlGn1iABw8VSrQqTqZS3HSadcWltaKMppSe99e/u6kZNFs1iphdDHTMgieLODi25HUkucPZZSSjXmsPCKtKtpVvNThtSkue/wDRrsY2KrKKL6RI5jQ0gdx5zC+mhsFBO3lCO1k07fV6F1VVFQe/rx38Ca7ocWkkjfG9xflcbFxuddeJ1V23eaaOb1iCheTUVhbvBFjqYzAgKY3yVQdWRxj/AC4hfzcSfkB71nXbzPB2fk/TcbZy65eBw3IQF9RUS/Z+r00AafjdXKEdmmkc5qlZVbucl14+RlbXbCTxvLqSMSRk6N4ZegsDoopWqbyng0qPlFVjDZqQ2n15x89xi4PsZXVDC2dgjHIkkkW4AX4DyXvzeLWGVXrVdVFOCUUv8VwfeYFNsJiDaloa1oa0gh5BOo4HovNO2jF5e893euVq0diC2U+PPJZ+M7JCqpWxzOvM3UP5gqadOM1hmba3lW2ntU3+yqcV2Cr4nENiEg5EEj9Cqvma6zcj5STS309/f+jJ2f3dV0jwZbQM52GtvMqenQjDeuJm3urV7pbL3R6l9ya7V7HzPhbFFJK9gA9HcZLjmdLk+ZSpR2+LPlnqLtV6EFnr35IRBsBiTXhwa0WNxYG49/NeI2yi8plqtrk60dipTTXxJ3iuykldTt7duSpY0APtYnztxupKlKM1hlK01CrazcqfB8uREcK2NxSmlzxHJrxZxI9twfcvEbdR9Vst19ZddYqUov5m52l2OqZ3CribkqdC8DS5AAuPA6L7OgpS2k8M8W2rzpUuhnFSh1M0eJYLilWGtmEr3N+rm+qOtgBc9V5dvtevLJ7jrCopq3pKGe9kq3cbvPoTjPO7PO7n4KwkorCMmrVnVk5zeWzltzu/7dxnp7NlOrhycf3UNS3jPfwZo2Wr1raOx60ep/ZkRdHi8cf0c9uI7ZcrbajwzZb2XnoZ4w57ix/ylpGW3G3W137s92DjgO7Ceola+pHZwtIIZ4+fipKdGNPgUb3Ua12/TeF1IsTavZt76cQwPkawMymJlg13raX9l19qU9vdk82d75s9pQTfW87u4rN27vEL6Mba+lwb/NQq1inlM0KmvVKkXCcE0+8m+M7O1VTRRxyF4ewD0bbBriODnaXNvNS1KW3ubKVlqDtW5Qgm3zedy6kQmHd/iTXBwa0WNwQDcfFRxtlF5TLtXXJ1Y7E6aa+Jc+z7pjE0VAs8ABWTDbyzZofCObbYRJUwlsckjdCCxhADwfvaX5KOpT21jJcs7zzaW0oJvrfLuKndu8xC+jG25cb/ADUKtIrgzTl5QVZLEoJmx/8AiWKFuUmUi1rdq63u8F683X/yZGtaknlUo/Iytl9hq2OQue50LQO7k4g8zdwOpXuNJRjsplavqMq9ZVakE8LGHnHeavEd31c57jGy4JJu+5J6kqLzSPWXl5Q1ksbC+pKNgcHxCjcWyN9E7iANAfHxupoU9jdky7u7Vw9rYUX1rmdu3+wj6iQz04HaOtnBJsSBbx00UdS3jN5LdnrNa3gqeE4r+8SH0eCYtT5o2NlYx3Hs3EX/AO1eY28ksKW4nqazSqS25UE5db/0c6HdfU1Lx2/oob3LeJdz1J4qWnRjDeuJSvNTr3K2ZPEepFx4Ng8VNCIY2gMAt56KUziu9sN27y90tIBqSSzqfBVp20JPK3G3a67Xox2ZraS6+PzIS7YrES7K2nAPibn9AvCs453ssVPKOo44hBJ9+fsWJsVsDLTsc+aZ4nLe6W2GT1QQR8Fa2Uo4W4w+nlKr0tT0nzzz+RGsd2CrXzPdGC/MSS6Q3c4+OllXdrFvLZrw1+rCKioJJd5t9hsBxGik7zfRu+s0DTz11upadPY5lC8vlc73TSfWs5LTZwF+NlKUCoNutgZhK+WkZna9xcW34E6m2h0uqs7VN5TwdBb6/Up01CcNrG7OcfPcc9h9la9sgfIBFyLiSXFv3bngOilp0lDfzM681CpcrZeFFclwLb0a3U6Aak9OKlKKTbwjzZj9K2qrDHTD0UtQbeoDc2tyJ+BVKhBSqOa4HT6tcTpWlO3k/SaWe5HobAcObTwRxNFsrR71dOXNggCA0e0Wy8FY20jRfxXxpPieozlB7UXhldYturlbcwSXHgdfmoJW1N9hqUdbu6e5va7/AM8SN1WxVaz/ACw7yB/9qJ2a5M0I+Ukv8qf1/Rit2frGkEQm4Nx5+1q+K0knlSPcvKGlOLjKk8Pt/RlT1uIsHpJnRt/rkt7ha59gXqSnH1qhHb1Les8UrTPx3eBpqmdzyczy/Xib69bFUpSbe95Olo0oU4rZio9x0rySklwDawUrMjaWF3C7je7iObgTYlWqdzsLGDDu9EjcVHUdR7+vfjuM+u3l1kgysyxD+kf+rj2JK7k+CPNLyeoReZycvoRKsrJJXF0jy9x5kqvKTk8tmzRoU6MdmnHCM7ZSi7atpozwdM0n1WnO74NK90I5qIq6nV6O0qPsx89x6Oc4DibLWPz8xZ8UgZ9eaNvm8D9UyfVFvgjhjWJspoXzPOjQT5nkF8lJRWWe6VOVWahHiylce26mq4HwStbYvDmuGhAF9CFnVLlzi4tHY2mjRtq0asZZwt/fjkSLcsw+ldyJPw0/RXLdYpo53WJ7V7P4L5JFrKYzDCxmv+jwvmyOkyNvlbxK8zlsrJPbUemqqnnGebPO2MCrrql4a0uqJXd4gaRjgB5gWCqU6EpS25nQXeq0qFLza15LGfHHb2l37v8AZduH0zY/tkd4q6cwSdAEAQBAEAQBAEAQBAEAQBAEAQBAEAQBAEAQBAEAQBAEAQBAEAQBAEAQBAEAQBAEAQBAVFvD26keZaOJhiYHFr3u0c63EAfZafHmFQr1224I67StKp04xuKjy+K6l+/AwNzeE/SJ3VTh6Nndj9h4+03Kt0obEEjntQuXcXEqnLgu5f3JdikKQQBAEAQHwhAanaHCPpEeVrnsP9Dyy/nltcL40nxJKdSVN5j4J+JXNZuulcSWvNz4nMfeVC7am+RoR1m8isKf0X4MB+6+q5P+C+ea0yRa7eda+R1ndlV/e+C+ea0z7/z132fIHdlV/e+Cea0x/wA9d9a+QG7Kr+98E81pj/nrvs+Rwqd2tW0XBB6WXx2kHwJKflBcxfpJP6Gmkw6soniTI5jm3s9t9Lgg+WhKhdvUpvahvNKnq1peR6K4Wznr4fP8mJUYxPJ9eZ7v9SglVm+LNWnY2sFmEF4nCieXSxguJvIziSftBfINuSz1nq4jGNCeFj0X4E03qbTCeX6PG70UZOYg6F3P/f7qzdVcvYRiaFY7EfOanPh3c2Q7DMFqKnWJnd8bL7C0yk5M+XPlCoylGlHPU8/XGPuXbu+2eNHAGu+seKupY3I5eUnJuT4slS+nk4vaCCDwKAwMOwSCAl0cYDnG5NtUBsUAQBAEAQBAEAQBAEAQBAEAQBAEAQBAEAQBAEAQBAEAQBAEAQBAEAQBAEAQBAEAQBAEAQEQ2x2Chrzmc4sfwJGlxwsbcV5cIt5aJo3FaMHCMmk+WXj5G52ZwGOihbDENAvRCbZAEAQBAEAQBAEAQBAEAQBAdFVRskFntDh1CArfbHdyCDLTd12pLeRUFagp7+Zq6fqtS1ey98Orq7irntdG+xBa9ruB5EG6zWnGWHxR2sJ069PajvjJGZguGPrJwwXN3XcepN1btqWXtyOf1y+VOPm1Pq39i5L+8j0DgGDspomsaBoNSrxyps0AQBAEAQBAEAQBAEAQBAEAQBAEAQBAEAQBAEAQBAEAQBAEAQBAEAQBAEAQBAEAQBAEAQBAEAQBAEAQBAEAQBAEAQBAEAQBAEAQBAEAKArjeTsZ2o7enaO1HEcMw/dQVqCqd5q6bqcrRtPfF8u3l+zK3YbNGni7SRvpHeKmjFRWEZ1WrKrNzlxZPV9IwgCAIAgCAIAgCAIAgCAIAgCAIAgCAIAgCAIAgCAIAgCAIAgCAIAgCAIAgCAIAgCAIAgCAIAgCAIAgCAIAgCAIAgCAIAgCAIAgCAIAgCA65/qlAfKb6oQHagCAIAgCAIAgCAIAgCAIAgCAIAgCAIAgCAIAgCAIAgCAIAgCAIAgCAIAgCAIAgCAIAgCAIAgCAIAgCAIAgCA//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3558" name="Picture 6" descr="http://jacksonliberty.theshoreconference.com/pics/Jackson%20Liberty%20Lions.bmp"/>
          <p:cNvPicPr>
            <a:picLocks noChangeAspect="1" noChangeArrowheads="1"/>
          </p:cNvPicPr>
          <p:nvPr/>
        </p:nvPicPr>
        <p:blipFill>
          <a:blip r:embed="rId2"/>
          <a:srcRect/>
          <a:stretch>
            <a:fillRect/>
          </a:stretch>
        </p:blipFill>
        <p:spPr bwMode="auto">
          <a:xfrm>
            <a:off x="1371600" y="838200"/>
            <a:ext cx="6743700" cy="1276350"/>
          </a:xfrm>
          <a:prstGeom prst="rect">
            <a:avLst/>
          </a:prstGeom>
          <a:noFill/>
        </p:spPr>
      </p:pic>
    </p:spTree>
    <p:extLst>
      <p:ext uri="{BB962C8B-B14F-4D97-AF65-F5344CB8AC3E}">
        <p14:creationId xmlns:p14="http://schemas.microsoft.com/office/powerpoint/2010/main" val="24280649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066800"/>
          </a:xfrm>
        </p:spPr>
        <p:txBody>
          <a:bodyPr/>
          <a:lstStyle/>
          <a:p>
            <a:r>
              <a:rPr lang="en-US" dirty="0" smtClean="0"/>
              <a:t>Class Description </a:t>
            </a:r>
            <a:endParaRPr lang="en-US" dirty="0"/>
          </a:p>
        </p:txBody>
      </p:sp>
      <p:sp>
        <p:nvSpPr>
          <p:cNvPr id="3" name="Content Placeholder 2"/>
          <p:cNvSpPr>
            <a:spLocks noGrp="1"/>
          </p:cNvSpPr>
          <p:nvPr>
            <p:ph idx="1"/>
          </p:nvPr>
        </p:nvSpPr>
        <p:spPr>
          <a:xfrm>
            <a:off x="114300" y="1524000"/>
            <a:ext cx="8877300" cy="5334000"/>
          </a:xfrm>
        </p:spPr>
        <p:txBody>
          <a:bodyPr>
            <a:noAutofit/>
          </a:bodyPr>
          <a:lstStyle/>
          <a:p>
            <a:r>
              <a:rPr lang="en-US" sz="1800" dirty="0" smtClean="0"/>
              <a:t>Man’s Inhumanity is a one semester elective course offered to Juniors and Seniors.</a:t>
            </a:r>
            <a:endParaRPr lang="en-US" sz="1800" dirty="0"/>
          </a:p>
          <a:p>
            <a:r>
              <a:rPr lang="en-US" sz="1800" dirty="0" smtClean="0"/>
              <a:t>We focus on </a:t>
            </a:r>
            <a:r>
              <a:rPr lang="en-US" sz="1800" dirty="0"/>
              <a:t>the study of genocides, atrocities, and ethical issues from the past and the present. </a:t>
            </a:r>
          </a:p>
          <a:p>
            <a:r>
              <a:rPr lang="en-US" sz="1800" dirty="0" smtClean="0"/>
              <a:t>Topics include:</a:t>
            </a:r>
          </a:p>
          <a:p>
            <a:pPr lvl="1"/>
            <a:r>
              <a:rPr lang="en-US" sz="1800" dirty="0" smtClean="0"/>
              <a:t>The Nature </a:t>
            </a:r>
            <a:r>
              <a:rPr lang="en-US" sz="1800" dirty="0"/>
              <a:t>of </a:t>
            </a:r>
            <a:r>
              <a:rPr lang="en-US" sz="1800" dirty="0" smtClean="0"/>
              <a:t>Man</a:t>
            </a:r>
            <a:r>
              <a:rPr lang="en-US" sz="1800" dirty="0" smtClean="0">
                <a:sym typeface="Wingdings" panose="05000000000000000000" pitchFamily="2" charset="2"/>
              </a:rPr>
              <a:t> (Good vs Evil)</a:t>
            </a:r>
            <a:endParaRPr lang="en-US" sz="1800" dirty="0"/>
          </a:p>
          <a:p>
            <a:pPr lvl="1"/>
            <a:r>
              <a:rPr lang="en-US" sz="1800" dirty="0" smtClean="0"/>
              <a:t>Native Americans studies </a:t>
            </a:r>
          </a:p>
          <a:p>
            <a:pPr lvl="1"/>
            <a:r>
              <a:rPr lang="en-US" sz="1800" dirty="0" smtClean="0"/>
              <a:t>African-American studies</a:t>
            </a:r>
          </a:p>
          <a:p>
            <a:pPr lvl="1"/>
            <a:r>
              <a:rPr lang="en-US" sz="1800" dirty="0" smtClean="0"/>
              <a:t>The Great Irish Famine</a:t>
            </a:r>
          </a:p>
          <a:p>
            <a:pPr lvl="1"/>
            <a:r>
              <a:rPr lang="en-US" sz="1800" dirty="0" smtClean="0"/>
              <a:t>Armenian Genocide </a:t>
            </a:r>
          </a:p>
          <a:p>
            <a:pPr lvl="1"/>
            <a:r>
              <a:rPr lang="en-US" sz="1800" dirty="0" smtClean="0"/>
              <a:t>The Holocaust</a:t>
            </a:r>
          </a:p>
          <a:p>
            <a:pPr lvl="1"/>
            <a:r>
              <a:rPr lang="en-US" sz="1800" dirty="0" smtClean="0"/>
              <a:t>Cambodian Genocide</a:t>
            </a:r>
          </a:p>
          <a:p>
            <a:pPr lvl="1"/>
            <a:r>
              <a:rPr lang="en-US" sz="1800" dirty="0" smtClean="0"/>
              <a:t>The </a:t>
            </a:r>
            <a:r>
              <a:rPr lang="en-US" sz="1800" dirty="0"/>
              <a:t>Arab-Israeli </a:t>
            </a:r>
            <a:r>
              <a:rPr lang="en-US" sz="1800" dirty="0" smtClean="0"/>
              <a:t>Conflict</a:t>
            </a:r>
          </a:p>
          <a:p>
            <a:pPr lvl="1"/>
            <a:r>
              <a:rPr lang="en-US" sz="1800" dirty="0" smtClean="0"/>
              <a:t>The </a:t>
            </a:r>
            <a:r>
              <a:rPr lang="en-US" sz="1800" dirty="0"/>
              <a:t>War in Iraq and </a:t>
            </a:r>
            <a:r>
              <a:rPr lang="en-US" sz="1800" dirty="0" smtClean="0"/>
              <a:t>Afghanistan</a:t>
            </a:r>
          </a:p>
          <a:p>
            <a:pPr lvl="1"/>
            <a:r>
              <a:rPr lang="en-US" sz="1800" dirty="0" smtClean="0"/>
              <a:t>Modern </a:t>
            </a:r>
            <a:r>
              <a:rPr lang="en-US" sz="1800" dirty="0"/>
              <a:t>genocides in Africa in the 1990s and </a:t>
            </a:r>
            <a:r>
              <a:rPr lang="en-US" sz="1800" dirty="0" smtClean="0"/>
              <a:t>2000s </a:t>
            </a:r>
          </a:p>
          <a:p>
            <a:pPr lvl="1"/>
            <a:r>
              <a:rPr lang="en-US" sz="1800" dirty="0" smtClean="0"/>
              <a:t>Social </a:t>
            </a:r>
            <a:r>
              <a:rPr lang="en-US" sz="1800" dirty="0"/>
              <a:t>issues facing the United States </a:t>
            </a:r>
            <a:r>
              <a:rPr lang="en-US" sz="1800" dirty="0" smtClean="0"/>
              <a:t>today</a:t>
            </a:r>
            <a:endParaRPr lang="en-US" sz="1800" dirty="0"/>
          </a:p>
          <a:p>
            <a:pPr marL="109728" indent="0">
              <a:buNone/>
            </a:pPr>
            <a:endParaRPr lang="en-US" sz="2000" dirty="0" smtClean="0"/>
          </a:p>
        </p:txBody>
      </p:sp>
      <p:pic>
        <p:nvPicPr>
          <p:cNvPr id="1026" name="Picture 2" descr="Jadaliyya - Israel, Palestine, and the Poetics of Genoci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2837367"/>
            <a:ext cx="2511425" cy="168160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Symposium: Review of John Heieck, A Duty to Prevent Genocide - Opinio Juri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4531519"/>
            <a:ext cx="2819400" cy="211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28511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www.spanish4teachers.org/sitebuilder/images/Spanish_tests_and_quizzes_logo_assessment-335x228.jpg"/>
          <p:cNvPicPr>
            <a:picLocks noChangeAspect="1" noChangeArrowheads="1"/>
          </p:cNvPicPr>
          <p:nvPr/>
        </p:nvPicPr>
        <p:blipFill>
          <a:blip r:embed="rId2"/>
          <a:srcRect/>
          <a:stretch>
            <a:fillRect/>
          </a:stretch>
        </p:blipFill>
        <p:spPr bwMode="auto">
          <a:xfrm>
            <a:off x="5600700" y="2514600"/>
            <a:ext cx="3352800" cy="2281907"/>
          </a:xfrm>
          <a:prstGeom prst="rect">
            <a:avLst/>
          </a:prstGeom>
          <a:noFill/>
        </p:spPr>
      </p:pic>
      <p:sp>
        <p:nvSpPr>
          <p:cNvPr id="2" name="Title 1"/>
          <p:cNvSpPr>
            <a:spLocks noGrp="1"/>
          </p:cNvSpPr>
          <p:nvPr>
            <p:ph type="title"/>
          </p:nvPr>
        </p:nvSpPr>
        <p:spPr/>
        <p:txBody>
          <a:bodyPr>
            <a:normAutofit fontScale="90000"/>
          </a:bodyPr>
          <a:lstStyle/>
          <a:p>
            <a:r>
              <a:rPr lang="en-US" b="1" dirty="0" smtClean="0"/>
              <a:t>Man’s Grading Policy and Homework </a:t>
            </a:r>
            <a:endParaRPr lang="en-US" b="1" dirty="0"/>
          </a:p>
        </p:txBody>
      </p:sp>
      <p:sp>
        <p:nvSpPr>
          <p:cNvPr id="3" name="Content Placeholder 2"/>
          <p:cNvSpPr>
            <a:spLocks noGrp="1"/>
          </p:cNvSpPr>
          <p:nvPr>
            <p:ph idx="1"/>
          </p:nvPr>
        </p:nvSpPr>
        <p:spPr>
          <a:xfrm>
            <a:off x="457200" y="2209800"/>
            <a:ext cx="8496300" cy="4648200"/>
          </a:xfrm>
        </p:spPr>
        <p:txBody>
          <a:bodyPr>
            <a:normAutofit/>
          </a:bodyPr>
          <a:lstStyle/>
          <a:p>
            <a:r>
              <a:rPr lang="en-US" b="1" dirty="0" smtClean="0"/>
              <a:t>50% </a:t>
            </a:r>
            <a:r>
              <a:rPr lang="en-US" b="1" dirty="0" smtClean="0">
                <a:sym typeface="Wingdings" pitchFamily="2" charset="2"/>
              </a:rPr>
              <a:t> tests, quizzes, projects</a:t>
            </a:r>
          </a:p>
          <a:p>
            <a:endParaRPr lang="en-US" b="1" dirty="0" smtClean="0">
              <a:sym typeface="Wingdings" pitchFamily="2" charset="2"/>
            </a:endParaRPr>
          </a:p>
          <a:p>
            <a:r>
              <a:rPr lang="en-US" b="1" dirty="0" smtClean="0">
                <a:sym typeface="Wingdings" pitchFamily="2" charset="2"/>
              </a:rPr>
              <a:t>30%  homework</a:t>
            </a:r>
          </a:p>
          <a:p>
            <a:endParaRPr lang="en-US" b="1" dirty="0" smtClean="0">
              <a:sym typeface="Wingdings" pitchFamily="2" charset="2"/>
            </a:endParaRPr>
          </a:p>
          <a:p>
            <a:r>
              <a:rPr lang="en-US" b="1" dirty="0">
                <a:sym typeface="Wingdings" pitchFamily="2" charset="2"/>
              </a:rPr>
              <a:t>2</a:t>
            </a:r>
            <a:r>
              <a:rPr lang="en-US" b="1" dirty="0" smtClean="0">
                <a:sym typeface="Wingdings" pitchFamily="2" charset="2"/>
              </a:rPr>
              <a:t>0% class work and participation</a:t>
            </a:r>
          </a:p>
          <a:p>
            <a:pPr marL="109728" indent="0">
              <a:buNone/>
            </a:pPr>
            <a:endParaRPr lang="en-US" b="1" dirty="0" smtClean="0">
              <a:sym typeface="Wingdings" pitchFamily="2" charset="2"/>
            </a:endParaRPr>
          </a:p>
          <a:p>
            <a:pPr lvl="1"/>
            <a:r>
              <a:rPr lang="en-US" b="1" dirty="0" smtClean="0">
                <a:sym typeface="Wingdings" pitchFamily="2" charset="2"/>
              </a:rPr>
              <a:t>Homework will be graded</a:t>
            </a:r>
          </a:p>
          <a:p>
            <a:pPr lvl="1"/>
            <a:r>
              <a:rPr lang="en-US" b="1" dirty="0" smtClean="0">
                <a:sym typeface="Wingdings" pitchFamily="2" charset="2"/>
              </a:rPr>
              <a:t>Late Work- 1 day at 50%</a:t>
            </a:r>
          </a:p>
          <a:p>
            <a:pPr lvl="2"/>
            <a:r>
              <a:rPr lang="en-US" b="1" dirty="0" smtClean="0">
                <a:sym typeface="Wingdings" pitchFamily="2" charset="2"/>
              </a:rPr>
              <a:t>Absent= day for day</a:t>
            </a:r>
          </a:p>
          <a:p>
            <a:pPr lvl="2"/>
            <a:r>
              <a:rPr lang="en-US" b="1" dirty="0" smtClean="0">
                <a:sym typeface="Wingdings" pitchFamily="2" charset="2"/>
              </a:rPr>
              <a:t>Absent folder</a:t>
            </a:r>
          </a:p>
          <a:p>
            <a:pPr lvl="1"/>
            <a:endParaRPr lang="en-US" b="1" dirty="0" smtClean="0">
              <a:sym typeface="Wingdings" pitchFamily="2" charset="2"/>
            </a:endParaRPr>
          </a:p>
        </p:txBody>
      </p:sp>
    </p:spTree>
    <p:extLst>
      <p:ext uri="{BB962C8B-B14F-4D97-AF65-F5344CB8AC3E}">
        <p14:creationId xmlns:p14="http://schemas.microsoft.com/office/powerpoint/2010/main" val="1830859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descr="Image result for ask questi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32575" y="1412430"/>
            <a:ext cx="2511425" cy="285477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533400"/>
            <a:ext cx="8229600" cy="1066800"/>
          </a:xfrm>
        </p:spPr>
        <p:txBody>
          <a:bodyPr/>
          <a:lstStyle/>
          <a:p>
            <a:pPr algn="ctr"/>
            <a:r>
              <a:rPr lang="en-US" dirty="0" smtClean="0"/>
              <a:t>Rules- Expectations- Policies</a:t>
            </a:r>
            <a:endParaRPr lang="en-US" dirty="0"/>
          </a:p>
        </p:txBody>
      </p:sp>
      <p:sp>
        <p:nvSpPr>
          <p:cNvPr id="3" name="Content Placeholder 2"/>
          <p:cNvSpPr>
            <a:spLocks noGrp="1"/>
          </p:cNvSpPr>
          <p:nvPr>
            <p:ph idx="1"/>
          </p:nvPr>
        </p:nvSpPr>
        <p:spPr>
          <a:xfrm>
            <a:off x="457200" y="1600200"/>
            <a:ext cx="8229600" cy="4974336"/>
          </a:xfrm>
        </p:spPr>
        <p:txBody>
          <a:bodyPr>
            <a:normAutofit lnSpcReduction="10000"/>
          </a:bodyPr>
          <a:lstStyle/>
          <a:p>
            <a:pPr algn="ctr"/>
            <a:r>
              <a:rPr lang="en-US" dirty="0" smtClean="0"/>
              <a:t>No Phones!!!</a:t>
            </a:r>
          </a:p>
          <a:p>
            <a:pPr algn="ctr"/>
            <a:r>
              <a:rPr lang="en-US" dirty="0" smtClean="0"/>
              <a:t>Be an Active Learner</a:t>
            </a:r>
          </a:p>
          <a:p>
            <a:pPr algn="ctr"/>
            <a:r>
              <a:rPr lang="en-US" dirty="0" smtClean="0"/>
              <a:t>Academic Integrity </a:t>
            </a:r>
          </a:p>
          <a:p>
            <a:pPr algn="ctr"/>
            <a:r>
              <a:rPr lang="en-US" dirty="0" smtClean="0"/>
              <a:t>Come to class prepared and on time</a:t>
            </a:r>
          </a:p>
          <a:p>
            <a:pPr algn="ctr"/>
            <a:r>
              <a:rPr lang="en-US" dirty="0" smtClean="0"/>
              <a:t>Technology Conduct</a:t>
            </a:r>
          </a:p>
          <a:p>
            <a:pPr algn="ctr"/>
            <a:r>
              <a:rPr lang="en-US" dirty="0" smtClean="0"/>
              <a:t>Absences </a:t>
            </a:r>
          </a:p>
          <a:p>
            <a:pPr algn="ctr"/>
            <a:r>
              <a:rPr lang="en-US" sz="3600" dirty="0" smtClean="0">
                <a:solidFill>
                  <a:srgbClr val="92D050"/>
                </a:solidFill>
              </a:rPr>
              <a:t>Final Exams and Exemptions</a:t>
            </a:r>
          </a:p>
          <a:p>
            <a:pPr algn="ctr"/>
            <a:r>
              <a:rPr lang="en-US" dirty="0" smtClean="0"/>
              <a:t>Hats/Hoods/Headphones </a:t>
            </a:r>
          </a:p>
          <a:p>
            <a:pPr algn="ctr"/>
            <a:r>
              <a:rPr lang="en-US" dirty="0" smtClean="0"/>
              <a:t>Food and Drinks</a:t>
            </a:r>
          </a:p>
          <a:p>
            <a:pPr algn="ctr"/>
            <a:r>
              <a:rPr lang="en-US" dirty="0" smtClean="0"/>
              <a:t>New School IDs </a:t>
            </a:r>
          </a:p>
          <a:p>
            <a:pPr algn="ctr"/>
            <a:r>
              <a:rPr lang="en-US" dirty="0" smtClean="0"/>
              <a:t>RESPECT!!!!! </a:t>
            </a:r>
          </a:p>
        </p:txBody>
      </p:sp>
      <p:pic>
        <p:nvPicPr>
          <p:cNvPr id="2050" name="Picture 2" descr="Image result for attendance ma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09" y="990600"/>
            <a:ext cx="2561167" cy="19208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no phon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9549" y="4315968"/>
            <a:ext cx="2190749" cy="24003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mage result for respec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24601" y="4953000"/>
            <a:ext cx="2763982" cy="1905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0007"/>
            <a:ext cx="8229600" cy="1066800"/>
          </a:xfrm>
        </p:spPr>
        <p:txBody>
          <a:bodyPr/>
          <a:lstStyle/>
          <a:p>
            <a:r>
              <a:rPr lang="en-US" dirty="0" smtClean="0"/>
              <a:t>New Bell Schedule </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378563012"/>
              </p:ext>
            </p:extLst>
          </p:nvPr>
        </p:nvGraphicFramePr>
        <p:xfrm>
          <a:off x="723900" y="1972716"/>
          <a:ext cx="7696200" cy="4732884"/>
        </p:xfrm>
        <a:graphic>
          <a:graphicData uri="http://schemas.openxmlformats.org/drawingml/2006/table">
            <a:tbl>
              <a:tblPr firstRow="1" bandRow="1">
                <a:tableStyleId>{5C22544A-7EE6-4342-B048-85BDC9FD1C3A}</a:tableStyleId>
              </a:tblPr>
              <a:tblGrid>
                <a:gridCol w="3848100">
                  <a:extLst>
                    <a:ext uri="{9D8B030D-6E8A-4147-A177-3AD203B41FA5}">
                      <a16:colId xmlns:a16="http://schemas.microsoft.com/office/drawing/2014/main" val="11739911"/>
                    </a:ext>
                  </a:extLst>
                </a:gridCol>
                <a:gridCol w="3848100">
                  <a:extLst>
                    <a:ext uri="{9D8B030D-6E8A-4147-A177-3AD203B41FA5}">
                      <a16:colId xmlns:a16="http://schemas.microsoft.com/office/drawing/2014/main" val="1827610034"/>
                    </a:ext>
                  </a:extLst>
                </a:gridCol>
              </a:tblGrid>
              <a:tr h="542387">
                <a:tc>
                  <a:txBody>
                    <a:bodyPr/>
                    <a:lstStyle/>
                    <a:p>
                      <a:endParaRPr lang="en-US" dirty="0"/>
                    </a:p>
                  </a:txBody>
                  <a:tcPr/>
                </a:tc>
                <a:tc>
                  <a:txBody>
                    <a:bodyPr/>
                    <a:lstStyle/>
                    <a:p>
                      <a:endParaRPr lang="en-US"/>
                    </a:p>
                  </a:txBody>
                  <a:tcPr/>
                </a:tc>
                <a:extLst>
                  <a:ext uri="{0D108BD9-81ED-4DB2-BD59-A6C34878D82A}">
                    <a16:rowId xmlns:a16="http://schemas.microsoft.com/office/drawing/2014/main" val="2376194581"/>
                  </a:ext>
                </a:extLst>
              </a:tr>
              <a:tr h="542387">
                <a:tc>
                  <a:txBody>
                    <a:bodyPr/>
                    <a:lstStyle/>
                    <a:p>
                      <a:r>
                        <a:rPr lang="en-US" dirty="0" smtClean="0"/>
                        <a:t>Homeroom</a:t>
                      </a:r>
                      <a:endParaRPr lang="en-US" dirty="0"/>
                    </a:p>
                  </a:txBody>
                  <a:tcPr/>
                </a:tc>
                <a:tc>
                  <a:txBody>
                    <a:bodyPr/>
                    <a:lstStyle/>
                    <a:p>
                      <a:r>
                        <a:rPr lang="en-US" dirty="0" smtClean="0"/>
                        <a:t>7:15- 7:20</a:t>
                      </a:r>
                      <a:endParaRPr lang="en-US" dirty="0"/>
                    </a:p>
                  </a:txBody>
                  <a:tcPr/>
                </a:tc>
                <a:extLst>
                  <a:ext uri="{0D108BD9-81ED-4DB2-BD59-A6C34878D82A}">
                    <a16:rowId xmlns:a16="http://schemas.microsoft.com/office/drawing/2014/main" val="26825450"/>
                  </a:ext>
                </a:extLst>
              </a:tr>
              <a:tr h="542387">
                <a:tc>
                  <a:txBody>
                    <a:bodyPr/>
                    <a:lstStyle/>
                    <a:p>
                      <a:r>
                        <a:rPr lang="en-US" dirty="0" smtClean="0"/>
                        <a:t>Period 1</a:t>
                      </a:r>
                      <a:endParaRPr lang="en-US" dirty="0"/>
                    </a:p>
                  </a:txBody>
                  <a:tcPr/>
                </a:tc>
                <a:tc>
                  <a:txBody>
                    <a:bodyPr/>
                    <a:lstStyle/>
                    <a:p>
                      <a:r>
                        <a:rPr lang="en-US" dirty="0" smtClean="0"/>
                        <a:t>7:20- 8:36</a:t>
                      </a:r>
                      <a:endParaRPr lang="en-US" dirty="0"/>
                    </a:p>
                  </a:txBody>
                  <a:tcPr/>
                </a:tc>
                <a:extLst>
                  <a:ext uri="{0D108BD9-81ED-4DB2-BD59-A6C34878D82A}">
                    <a16:rowId xmlns:a16="http://schemas.microsoft.com/office/drawing/2014/main" val="3755543197"/>
                  </a:ext>
                </a:extLst>
              </a:tr>
              <a:tr h="542387">
                <a:tc>
                  <a:txBody>
                    <a:bodyPr/>
                    <a:lstStyle/>
                    <a:p>
                      <a:r>
                        <a:rPr lang="en-US" dirty="0" smtClean="0"/>
                        <a:t>Period 2</a:t>
                      </a:r>
                      <a:endParaRPr lang="en-US" dirty="0"/>
                    </a:p>
                  </a:txBody>
                  <a:tcPr/>
                </a:tc>
                <a:tc>
                  <a:txBody>
                    <a:bodyPr/>
                    <a:lstStyle/>
                    <a:p>
                      <a:r>
                        <a:rPr lang="en-US" dirty="0" smtClean="0"/>
                        <a:t>8:42-9:58</a:t>
                      </a:r>
                      <a:endParaRPr lang="en-US" dirty="0"/>
                    </a:p>
                  </a:txBody>
                  <a:tcPr/>
                </a:tc>
                <a:extLst>
                  <a:ext uri="{0D108BD9-81ED-4DB2-BD59-A6C34878D82A}">
                    <a16:rowId xmlns:a16="http://schemas.microsoft.com/office/drawing/2014/main" val="2034993267"/>
                  </a:ext>
                </a:extLst>
              </a:tr>
              <a:tr h="936175">
                <a:tc>
                  <a:txBody>
                    <a:bodyPr/>
                    <a:lstStyle/>
                    <a:p>
                      <a:r>
                        <a:rPr lang="en-US" dirty="0" smtClean="0"/>
                        <a:t>Common Lunch</a:t>
                      </a:r>
                      <a:r>
                        <a:rPr lang="en-US" baseline="0" dirty="0" smtClean="0"/>
                        <a:t> </a:t>
                      </a:r>
                      <a:endParaRPr lang="en-US" dirty="0"/>
                    </a:p>
                  </a:txBody>
                  <a:tcPr/>
                </a:tc>
                <a:tc>
                  <a:txBody>
                    <a:bodyPr/>
                    <a:lstStyle/>
                    <a:p>
                      <a:r>
                        <a:rPr lang="en-US" dirty="0" smtClean="0"/>
                        <a:t>A 10:01-10:29</a:t>
                      </a:r>
                    </a:p>
                    <a:p>
                      <a:r>
                        <a:rPr lang="en-US" dirty="0" smtClean="0"/>
                        <a:t>B</a:t>
                      </a:r>
                      <a:r>
                        <a:rPr lang="en-US" baseline="0" dirty="0" smtClean="0"/>
                        <a:t> 10:29-10:57</a:t>
                      </a:r>
                      <a:endParaRPr lang="en-US" dirty="0"/>
                    </a:p>
                  </a:txBody>
                  <a:tcPr/>
                </a:tc>
                <a:extLst>
                  <a:ext uri="{0D108BD9-81ED-4DB2-BD59-A6C34878D82A}">
                    <a16:rowId xmlns:a16="http://schemas.microsoft.com/office/drawing/2014/main" val="3763766629"/>
                  </a:ext>
                </a:extLst>
              </a:tr>
              <a:tr h="542387">
                <a:tc>
                  <a:txBody>
                    <a:bodyPr/>
                    <a:lstStyle/>
                    <a:p>
                      <a:r>
                        <a:rPr lang="en-US" dirty="0" smtClean="0"/>
                        <a:t>Period 3</a:t>
                      </a:r>
                      <a:endParaRPr lang="en-US" dirty="0"/>
                    </a:p>
                  </a:txBody>
                  <a:tcPr/>
                </a:tc>
                <a:tc>
                  <a:txBody>
                    <a:bodyPr/>
                    <a:lstStyle/>
                    <a:p>
                      <a:r>
                        <a:rPr lang="en-US" dirty="0" smtClean="0"/>
                        <a:t>11:00-12:16</a:t>
                      </a:r>
                      <a:endParaRPr lang="en-US" dirty="0"/>
                    </a:p>
                  </a:txBody>
                  <a:tcPr/>
                </a:tc>
                <a:extLst>
                  <a:ext uri="{0D108BD9-81ED-4DB2-BD59-A6C34878D82A}">
                    <a16:rowId xmlns:a16="http://schemas.microsoft.com/office/drawing/2014/main" val="3434272853"/>
                  </a:ext>
                </a:extLst>
              </a:tr>
              <a:tr h="542387">
                <a:tc>
                  <a:txBody>
                    <a:bodyPr/>
                    <a:lstStyle/>
                    <a:p>
                      <a:r>
                        <a:rPr lang="en-US" dirty="0" smtClean="0"/>
                        <a:t>Period 4</a:t>
                      </a:r>
                      <a:endParaRPr lang="en-US" dirty="0"/>
                    </a:p>
                  </a:txBody>
                  <a:tcPr/>
                </a:tc>
                <a:tc>
                  <a:txBody>
                    <a:bodyPr/>
                    <a:lstStyle/>
                    <a:p>
                      <a:r>
                        <a:rPr lang="en-US" dirty="0" smtClean="0"/>
                        <a:t>12:22- 1:38</a:t>
                      </a:r>
                      <a:endParaRPr lang="en-US" dirty="0"/>
                    </a:p>
                  </a:txBody>
                  <a:tcPr/>
                </a:tc>
                <a:extLst>
                  <a:ext uri="{0D108BD9-81ED-4DB2-BD59-A6C34878D82A}">
                    <a16:rowId xmlns:a16="http://schemas.microsoft.com/office/drawing/2014/main" val="1852443069"/>
                  </a:ext>
                </a:extLst>
              </a:tr>
              <a:tr h="542387">
                <a:tc>
                  <a:txBody>
                    <a:bodyPr/>
                    <a:lstStyle/>
                    <a:p>
                      <a:r>
                        <a:rPr lang="en-US" dirty="0" smtClean="0"/>
                        <a:t>Period 5</a:t>
                      </a:r>
                      <a:endParaRPr lang="en-US" dirty="0"/>
                    </a:p>
                  </a:txBody>
                  <a:tcPr/>
                </a:tc>
                <a:tc>
                  <a:txBody>
                    <a:bodyPr/>
                    <a:lstStyle/>
                    <a:p>
                      <a:r>
                        <a:rPr lang="en-US" dirty="0" smtClean="0"/>
                        <a:t>1:45-</a:t>
                      </a:r>
                      <a:r>
                        <a:rPr lang="en-US" baseline="0" dirty="0" smtClean="0"/>
                        <a:t> 2:00</a:t>
                      </a:r>
                      <a:endParaRPr lang="en-US" dirty="0"/>
                    </a:p>
                  </a:txBody>
                  <a:tcPr/>
                </a:tc>
                <a:extLst>
                  <a:ext uri="{0D108BD9-81ED-4DB2-BD59-A6C34878D82A}">
                    <a16:rowId xmlns:a16="http://schemas.microsoft.com/office/drawing/2014/main" val="3866317453"/>
                  </a:ext>
                </a:extLst>
              </a:tr>
            </a:tbl>
          </a:graphicData>
        </a:graphic>
      </p:graphicFrame>
    </p:spTree>
    <p:extLst>
      <p:ext uri="{BB962C8B-B14F-4D97-AF65-F5344CB8AC3E}">
        <p14:creationId xmlns:p14="http://schemas.microsoft.com/office/powerpoint/2010/main" val="9541977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www.spanish4teachers.org/sitebuilder/images/Spanish_tests_and_quizzes_logo_assessment-335x228.jpg"/>
          <p:cNvPicPr>
            <a:picLocks noChangeAspect="1" noChangeArrowheads="1"/>
          </p:cNvPicPr>
          <p:nvPr/>
        </p:nvPicPr>
        <p:blipFill>
          <a:blip r:embed="rId2"/>
          <a:srcRect/>
          <a:stretch>
            <a:fillRect/>
          </a:stretch>
        </p:blipFill>
        <p:spPr bwMode="auto">
          <a:xfrm>
            <a:off x="5715000" y="2590800"/>
            <a:ext cx="3352800" cy="2281907"/>
          </a:xfrm>
          <a:prstGeom prst="rect">
            <a:avLst/>
          </a:prstGeom>
          <a:noFill/>
        </p:spPr>
      </p:pic>
      <p:sp>
        <p:nvSpPr>
          <p:cNvPr id="2" name="Title 1"/>
          <p:cNvSpPr>
            <a:spLocks noGrp="1"/>
          </p:cNvSpPr>
          <p:nvPr>
            <p:ph type="title"/>
          </p:nvPr>
        </p:nvSpPr>
        <p:spPr/>
        <p:txBody>
          <a:bodyPr/>
          <a:lstStyle/>
          <a:p>
            <a:r>
              <a:rPr lang="en-US" b="1" dirty="0" smtClean="0"/>
              <a:t>CP Grading Policy and Homework </a:t>
            </a:r>
            <a:endParaRPr lang="en-US" b="1" dirty="0"/>
          </a:p>
        </p:txBody>
      </p:sp>
      <p:sp>
        <p:nvSpPr>
          <p:cNvPr id="3" name="Content Placeholder 2"/>
          <p:cNvSpPr>
            <a:spLocks noGrp="1"/>
          </p:cNvSpPr>
          <p:nvPr>
            <p:ph idx="1"/>
          </p:nvPr>
        </p:nvSpPr>
        <p:spPr>
          <a:xfrm>
            <a:off x="457200" y="2209800"/>
            <a:ext cx="8496300" cy="4648200"/>
          </a:xfrm>
        </p:spPr>
        <p:txBody>
          <a:bodyPr>
            <a:normAutofit/>
          </a:bodyPr>
          <a:lstStyle/>
          <a:p>
            <a:r>
              <a:rPr lang="en-US" b="1" dirty="0"/>
              <a:t>5</a:t>
            </a:r>
            <a:r>
              <a:rPr lang="en-US" b="1" dirty="0" smtClean="0"/>
              <a:t>0% </a:t>
            </a:r>
            <a:r>
              <a:rPr lang="en-US" b="1" dirty="0" smtClean="0">
                <a:sym typeface="Wingdings" pitchFamily="2" charset="2"/>
              </a:rPr>
              <a:t> tests, quizzes, projects</a:t>
            </a:r>
          </a:p>
          <a:p>
            <a:endParaRPr lang="en-US" b="1" dirty="0" smtClean="0">
              <a:sym typeface="Wingdings" pitchFamily="2" charset="2"/>
            </a:endParaRPr>
          </a:p>
          <a:p>
            <a:r>
              <a:rPr lang="en-US" b="1" dirty="0" smtClean="0">
                <a:sym typeface="Wingdings" pitchFamily="2" charset="2"/>
              </a:rPr>
              <a:t>30%  homework</a:t>
            </a:r>
          </a:p>
          <a:p>
            <a:endParaRPr lang="en-US" b="1" dirty="0" smtClean="0">
              <a:sym typeface="Wingdings" pitchFamily="2" charset="2"/>
            </a:endParaRPr>
          </a:p>
          <a:p>
            <a:r>
              <a:rPr lang="en-US" b="1" dirty="0">
                <a:sym typeface="Wingdings" pitchFamily="2" charset="2"/>
              </a:rPr>
              <a:t>2</a:t>
            </a:r>
            <a:r>
              <a:rPr lang="en-US" b="1" dirty="0" smtClean="0">
                <a:sym typeface="Wingdings" pitchFamily="2" charset="2"/>
              </a:rPr>
              <a:t>0% class work and participation</a:t>
            </a:r>
          </a:p>
          <a:p>
            <a:pPr marL="109728" indent="0">
              <a:buNone/>
            </a:pPr>
            <a:endParaRPr lang="en-US" b="1" dirty="0" smtClean="0">
              <a:sym typeface="Wingdings" pitchFamily="2" charset="2"/>
            </a:endParaRPr>
          </a:p>
          <a:p>
            <a:pPr lvl="1"/>
            <a:r>
              <a:rPr lang="en-US" b="1" dirty="0" smtClean="0">
                <a:sym typeface="Wingdings" pitchFamily="2" charset="2"/>
              </a:rPr>
              <a:t>Homework will be graded</a:t>
            </a:r>
          </a:p>
          <a:p>
            <a:pPr lvl="1"/>
            <a:r>
              <a:rPr lang="en-US" b="1" dirty="0" smtClean="0">
                <a:sym typeface="Wingdings" pitchFamily="2" charset="2"/>
              </a:rPr>
              <a:t>Late Work- 1 day at 50%</a:t>
            </a:r>
          </a:p>
          <a:p>
            <a:pPr lvl="2"/>
            <a:r>
              <a:rPr lang="en-US" b="1" dirty="0" smtClean="0">
                <a:sym typeface="Wingdings" pitchFamily="2" charset="2"/>
              </a:rPr>
              <a:t>Absent= day for day</a:t>
            </a:r>
          </a:p>
          <a:p>
            <a:pPr lvl="2"/>
            <a:r>
              <a:rPr lang="en-US" b="1" dirty="0" smtClean="0">
                <a:sym typeface="Wingdings" pitchFamily="2" charset="2"/>
              </a:rPr>
              <a:t>Absent folder</a:t>
            </a:r>
          </a:p>
          <a:p>
            <a:pPr lvl="1"/>
            <a:endParaRPr lang="en-US" b="1" dirty="0" smtClean="0">
              <a:sym typeface="Wingdings" pitchFamily="2" charset="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Lunch </a:t>
            </a:r>
            <a:endParaRPr lang="en-US" dirty="0"/>
          </a:p>
        </p:txBody>
      </p:sp>
      <p:sp>
        <p:nvSpPr>
          <p:cNvPr id="4" name="Rectangle 3"/>
          <p:cNvSpPr/>
          <p:nvPr/>
        </p:nvSpPr>
        <p:spPr>
          <a:xfrm>
            <a:off x="6019800" y="2166660"/>
            <a:ext cx="3000039" cy="2364750"/>
          </a:xfrm>
          <a:prstGeom prst="rect">
            <a:avLst/>
          </a:prstGeom>
          <a:ln w="19050">
            <a:solidFill>
              <a:schemeClr val="accent6">
                <a:lumMod val="75000"/>
              </a:schemeClr>
            </a:solidFill>
          </a:ln>
        </p:spPr>
        <p:txBody>
          <a:bodyPr wrap="square">
            <a:spAutoFit/>
          </a:bodyPr>
          <a:lstStyle/>
          <a:p>
            <a:pPr algn="ctr">
              <a:spcBef>
                <a:spcPts val="1000"/>
              </a:spcBef>
              <a:spcAft>
                <a:spcPts val="1000"/>
              </a:spcAft>
            </a:pPr>
            <a:r>
              <a:rPr lang="en-US" b="1" dirty="0">
                <a:solidFill>
                  <a:srgbClr val="222222"/>
                </a:solidFill>
                <a:latin typeface="Arial" panose="020B0604020202020204" pitchFamily="34" charset="0"/>
              </a:rPr>
              <a:t>Supervised </a:t>
            </a:r>
            <a:r>
              <a:rPr lang="en-US" sz="2300" b="1" dirty="0">
                <a:solidFill>
                  <a:srgbClr val="CC0000"/>
                </a:solidFill>
                <a:latin typeface="Arial" panose="020B0604020202020204" pitchFamily="34" charset="0"/>
              </a:rPr>
              <a:t>SOCIAL</a:t>
            </a:r>
            <a:r>
              <a:rPr lang="en-US" b="1" dirty="0">
                <a:solidFill>
                  <a:srgbClr val="222222"/>
                </a:solidFill>
                <a:latin typeface="Arial" panose="020B0604020202020204" pitchFamily="34" charset="0"/>
              </a:rPr>
              <a:t> Study Areas:</a:t>
            </a:r>
            <a:r>
              <a:rPr lang="en-US" dirty="0">
                <a:solidFill>
                  <a:srgbClr val="222222"/>
                </a:solidFill>
                <a:latin typeface="Arial" panose="020B0604020202020204" pitchFamily="34" charset="0"/>
              </a:rPr>
              <a:t> </a:t>
            </a:r>
            <a:endParaRPr lang="en-US" dirty="0"/>
          </a:p>
          <a:p>
            <a:pPr algn="ctr"/>
            <a:r>
              <a:rPr lang="en-US" dirty="0">
                <a:solidFill>
                  <a:srgbClr val="222222"/>
                </a:solidFill>
                <a:latin typeface="Arial" panose="020B0604020202020204" pitchFamily="34" charset="0"/>
              </a:rPr>
              <a:t>Students may be collaborating or</a:t>
            </a:r>
            <a:endParaRPr lang="en-US" dirty="0"/>
          </a:p>
          <a:p>
            <a:pPr algn="ctr">
              <a:spcAft>
                <a:spcPts val="1000"/>
              </a:spcAft>
            </a:pPr>
            <a:r>
              <a:rPr lang="en-US" dirty="0">
                <a:solidFill>
                  <a:srgbClr val="222222"/>
                </a:solidFill>
                <a:latin typeface="Arial" panose="020B0604020202020204" pitchFamily="34" charset="0"/>
              </a:rPr>
              <a:t>working together.</a:t>
            </a:r>
            <a:endParaRPr lang="en-US" dirty="0"/>
          </a:p>
          <a:p>
            <a:pPr algn="ctr"/>
            <a:r>
              <a:rPr lang="en-US" dirty="0">
                <a:solidFill>
                  <a:srgbClr val="222222"/>
                </a:solidFill>
                <a:latin typeface="Arial" panose="020B0604020202020204" pitchFamily="34" charset="0"/>
              </a:rPr>
              <a:t>Polite social interaction</a:t>
            </a:r>
            <a:endParaRPr lang="en-US" dirty="0"/>
          </a:p>
          <a:p>
            <a:pPr algn="ctr"/>
            <a:r>
              <a:rPr lang="en-US" dirty="0">
                <a:solidFill>
                  <a:srgbClr val="222222"/>
                </a:solidFill>
                <a:latin typeface="Arial" panose="020B0604020202020204" pitchFamily="34" charset="0"/>
              </a:rPr>
              <a:t>will be permitted</a:t>
            </a:r>
            <a:r>
              <a:rPr lang="en-US" dirty="0" smtClean="0">
                <a:solidFill>
                  <a:srgbClr val="222222"/>
                </a:solidFill>
                <a:latin typeface="Arial" panose="020B0604020202020204" pitchFamily="34" charset="0"/>
              </a:rPr>
              <a:t>.</a:t>
            </a:r>
            <a:endParaRPr lang="en-US" dirty="0"/>
          </a:p>
        </p:txBody>
      </p:sp>
      <p:sp>
        <p:nvSpPr>
          <p:cNvPr id="5" name="Rectangle 4"/>
          <p:cNvSpPr/>
          <p:nvPr/>
        </p:nvSpPr>
        <p:spPr>
          <a:xfrm>
            <a:off x="29135" y="2166660"/>
            <a:ext cx="3048000" cy="2236510"/>
          </a:xfrm>
          <a:prstGeom prst="rect">
            <a:avLst/>
          </a:prstGeom>
          <a:ln w="19050">
            <a:solidFill>
              <a:schemeClr val="accent6">
                <a:lumMod val="75000"/>
              </a:schemeClr>
            </a:solidFill>
          </a:ln>
        </p:spPr>
        <p:txBody>
          <a:bodyPr wrap="square">
            <a:spAutoFit/>
          </a:bodyPr>
          <a:lstStyle/>
          <a:p>
            <a:pPr algn="ctr">
              <a:spcBef>
                <a:spcPts val="1000"/>
              </a:spcBef>
              <a:spcAft>
                <a:spcPts val="1000"/>
              </a:spcAft>
            </a:pPr>
            <a:r>
              <a:rPr lang="en-US" b="1" dirty="0">
                <a:solidFill>
                  <a:srgbClr val="222222"/>
                </a:solidFill>
                <a:latin typeface="Arial" panose="020B0604020202020204" pitchFamily="34" charset="0"/>
              </a:rPr>
              <a:t>Supervised </a:t>
            </a:r>
            <a:r>
              <a:rPr lang="en-US" sz="2300" b="1" dirty="0">
                <a:solidFill>
                  <a:srgbClr val="CC0000"/>
                </a:solidFill>
                <a:latin typeface="Arial" panose="020B0604020202020204" pitchFamily="34" charset="0"/>
              </a:rPr>
              <a:t>QUIET</a:t>
            </a:r>
            <a:r>
              <a:rPr lang="en-US" b="1" dirty="0">
                <a:solidFill>
                  <a:srgbClr val="CC0000"/>
                </a:solidFill>
                <a:latin typeface="Arial" panose="020B0604020202020204" pitchFamily="34" charset="0"/>
              </a:rPr>
              <a:t> </a:t>
            </a:r>
            <a:r>
              <a:rPr lang="en-US" b="1" dirty="0">
                <a:solidFill>
                  <a:srgbClr val="222222"/>
                </a:solidFill>
                <a:latin typeface="Arial" panose="020B0604020202020204" pitchFamily="34" charset="0"/>
              </a:rPr>
              <a:t>Study Areas:</a:t>
            </a:r>
            <a:endParaRPr lang="en-US" dirty="0"/>
          </a:p>
          <a:p>
            <a:pPr algn="ctr"/>
            <a:r>
              <a:rPr lang="en-US" dirty="0">
                <a:solidFill>
                  <a:srgbClr val="222222"/>
                </a:solidFill>
                <a:latin typeface="Arial" panose="020B0604020202020204" pitchFamily="34" charset="0"/>
              </a:rPr>
              <a:t>Students will be</a:t>
            </a:r>
            <a:endParaRPr lang="en-US" dirty="0"/>
          </a:p>
          <a:p>
            <a:pPr algn="ctr"/>
            <a:r>
              <a:rPr lang="en-US" dirty="0">
                <a:solidFill>
                  <a:srgbClr val="222222"/>
                </a:solidFill>
                <a:latin typeface="Arial" panose="020B0604020202020204" pitchFamily="34" charset="0"/>
              </a:rPr>
              <a:t>working and noise/distractions</a:t>
            </a:r>
            <a:endParaRPr lang="en-US" dirty="0"/>
          </a:p>
          <a:p>
            <a:pPr algn="ctr"/>
            <a:r>
              <a:rPr lang="en-US" dirty="0">
                <a:solidFill>
                  <a:srgbClr val="222222"/>
                </a:solidFill>
                <a:latin typeface="Arial" panose="020B0604020202020204" pitchFamily="34" charset="0"/>
              </a:rPr>
              <a:t>will be kept</a:t>
            </a:r>
            <a:endParaRPr lang="en-US" dirty="0"/>
          </a:p>
          <a:p>
            <a:pPr algn="ctr"/>
            <a:r>
              <a:rPr lang="en-US" dirty="0">
                <a:solidFill>
                  <a:srgbClr val="222222"/>
                </a:solidFill>
                <a:latin typeface="Arial" panose="020B0604020202020204" pitchFamily="34" charset="0"/>
              </a:rPr>
              <a:t>to a minimum</a:t>
            </a:r>
            <a:r>
              <a:rPr lang="en-US" dirty="0" smtClean="0">
                <a:solidFill>
                  <a:srgbClr val="222222"/>
                </a:solidFill>
                <a:latin typeface="Arial" panose="020B0604020202020204" pitchFamily="34" charset="0"/>
              </a:rPr>
              <a:t>.</a:t>
            </a:r>
            <a:endParaRPr lang="en-US" dirty="0"/>
          </a:p>
        </p:txBody>
      </p:sp>
      <p:sp>
        <p:nvSpPr>
          <p:cNvPr id="6" name="Rectangle 5"/>
          <p:cNvSpPr/>
          <p:nvPr/>
        </p:nvSpPr>
        <p:spPr>
          <a:xfrm>
            <a:off x="3086100" y="2166660"/>
            <a:ext cx="2971800" cy="2990562"/>
          </a:xfrm>
          <a:prstGeom prst="rect">
            <a:avLst/>
          </a:prstGeom>
        </p:spPr>
        <p:txBody>
          <a:bodyPr wrap="square">
            <a:spAutoFit/>
          </a:bodyPr>
          <a:lstStyle/>
          <a:p>
            <a:pPr algn="ctr"/>
            <a:r>
              <a:rPr lang="en-US" b="1" dirty="0">
                <a:solidFill>
                  <a:srgbClr val="1C4587"/>
                </a:solidFill>
                <a:latin typeface="Arial" panose="020B0604020202020204" pitchFamily="34" charset="0"/>
              </a:rPr>
              <a:t>Supervised Study</a:t>
            </a:r>
            <a:endParaRPr lang="en-US" dirty="0"/>
          </a:p>
          <a:p>
            <a:pPr algn="ctr">
              <a:spcAft>
                <a:spcPts val="1000"/>
              </a:spcAft>
            </a:pPr>
            <a:r>
              <a:rPr lang="en-US" b="1" dirty="0">
                <a:solidFill>
                  <a:srgbClr val="1C4587"/>
                </a:solidFill>
                <a:latin typeface="Arial" panose="020B0604020202020204" pitchFamily="34" charset="0"/>
              </a:rPr>
              <a:t>Areas Include:</a:t>
            </a:r>
            <a:endParaRPr lang="en-US" dirty="0"/>
          </a:p>
          <a:p>
            <a:pPr fontAlgn="base">
              <a:buFont typeface="Arial" panose="020B0604020202020204" pitchFamily="34" charset="0"/>
              <a:buChar char="•"/>
            </a:pPr>
            <a:r>
              <a:rPr lang="en-US" dirty="0">
                <a:solidFill>
                  <a:srgbClr val="1C4587"/>
                </a:solidFill>
                <a:latin typeface="Arial" panose="020B0604020202020204" pitchFamily="34" charset="0"/>
              </a:rPr>
              <a:t>Lecture Hall - </a:t>
            </a:r>
            <a:r>
              <a:rPr lang="en-US" dirty="0">
                <a:solidFill>
                  <a:srgbClr val="FF0000"/>
                </a:solidFill>
                <a:latin typeface="Arial" panose="020B0604020202020204" pitchFamily="34" charset="0"/>
              </a:rPr>
              <a:t>(no food)</a:t>
            </a:r>
            <a:endParaRPr lang="en-US" dirty="0">
              <a:solidFill>
                <a:srgbClr val="1C4587"/>
              </a:solidFill>
              <a:latin typeface="Arial" panose="020B0604020202020204" pitchFamily="34" charset="0"/>
            </a:endParaRPr>
          </a:p>
          <a:p>
            <a:pPr fontAlgn="base">
              <a:buFont typeface="Arial" panose="020B0604020202020204" pitchFamily="34" charset="0"/>
              <a:buChar char="•"/>
            </a:pPr>
            <a:r>
              <a:rPr lang="en-US" dirty="0">
                <a:solidFill>
                  <a:srgbClr val="1C4587"/>
                </a:solidFill>
                <a:latin typeface="Arial" panose="020B0604020202020204" pitchFamily="34" charset="0"/>
              </a:rPr>
              <a:t>IMC - </a:t>
            </a:r>
            <a:r>
              <a:rPr lang="en-US" dirty="0">
                <a:solidFill>
                  <a:srgbClr val="FF0000"/>
                </a:solidFill>
                <a:latin typeface="Arial" panose="020B0604020202020204" pitchFamily="34" charset="0"/>
              </a:rPr>
              <a:t>(no food)</a:t>
            </a:r>
            <a:endParaRPr lang="en-US" dirty="0">
              <a:solidFill>
                <a:srgbClr val="1C4587"/>
              </a:solidFill>
              <a:latin typeface="Arial" panose="020B0604020202020204" pitchFamily="34" charset="0"/>
            </a:endParaRPr>
          </a:p>
          <a:p>
            <a:pPr fontAlgn="base">
              <a:buFont typeface="Arial" panose="020B0604020202020204" pitchFamily="34" charset="0"/>
              <a:buChar char="•"/>
            </a:pPr>
            <a:r>
              <a:rPr lang="en-US" dirty="0">
                <a:solidFill>
                  <a:srgbClr val="1C4587"/>
                </a:solidFill>
                <a:latin typeface="Arial" panose="020B0604020202020204" pitchFamily="34" charset="0"/>
              </a:rPr>
              <a:t>Auditorium - </a:t>
            </a:r>
            <a:r>
              <a:rPr lang="en-US" dirty="0">
                <a:solidFill>
                  <a:srgbClr val="FF0000"/>
                </a:solidFill>
                <a:latin typeface="Arial" panose="020B0604020202020204" pitchFamily="34" charset="0"/>
              </a:rPr>
              <a:t>(no food</a:t>
            </a:r>
            <a:r>
              <a:rPr lang="en-US" dirty="0" smtClean="0">
                <a:solidFill>
                  <a:srgbClr val="FF0000"/>
                </a:solidFill>
                <a:latin typeface="Arial" panose="020B0604020202020204" pitchFamily="34" charset="0"/>
              </a:rPr>
              <a:t>)</a:t>
            </a:r>
          </a:p>
          <a:p>
            <a:pPr fontAlgn="base">
              <a:buFont typeface="Arial" panose="020B0604020202020204" pitchFamily="34" charset="0"/>
              <a:buChar char="•"/>
            </a:pPr>
            <a:r>
              <a:rPr lang="en-US" dirty="0" smtClean="0">
                <a:solidFill>
                  <a:srgbClr val="1C4587"/>
                </a:solidFill>
                <a:latin typeface="Arial" panose="020B0604020202020204" pitchFamily="34" charset="0"/>
              </a:rPr>
              <a:t> </a:t>
            </a:r>
            <a:r>
              <a:rPr lang="en-US" dirty="0">
                <a:solidFill>
                  <a:srgbClr val="1C4587"/>
                </a:solidFill>
                <a:latin typeface="Arial" panose="020B0604020202020204" pitchFamily="34" charset="0"/>
              </a:rPr>
              <a:t>Weight Room </a:t>
            </a:r>
            <a:r>
              <a:rPr lang="en-US" dirty="0">
                <a:solidFill>
                  <a:srgbClr val="FF0000"/>
                </a:solidFill>
                <a:latin typeface="Arial" panose="020B0604020202020204" pitchFamily="34" charset="0"/>
              </a:rPr>
              <a:t>(no food)</a:t>
            </a:r>
          </a:p>
          <a:p>
            <a:pPr fontAlgn="base">
              <a:buFont typeface="Arial" panose="020B0604020202020204" pitchFamily="34" charset="0"/>
              <a:buChar char="•"/>
            </a:pPr>
            <a:r>
              <a:rPr lang="en-US" dirty="0" smtClean="0">
                <a:solidFill>
                  <a:srgbClr val="1C4587"/>
                </a:solidFill>
                <a:latin typeface="Arial" panose="020B0604020202020204" pitchFamily="34" charset="0"/>
              </a:rPr>
              <a:t>Cafeterias </a:t>
            </a:r>
            <a:endParaRPr lang="en-US" dirty="0">
              <a:solidFill>
                <a:srgbClr val="1C4587"/>
              </a:solidFill>
              <a:latin typeface="Arial" panose="020B0604020202020204" pitchFamily="34" charset="0"/>
            </a:endParaRPr>
          </a:p>
          <a:p>
            <a:pPr fontAlgn="base">
              <a:buFont typeface="Arial" panose="020B0604020202020204" pitchFamily="34" charset="0"/>
              <a:buChar char="•"/>
            </a:pPr>
            <a:r>
              <a:rPr lang="en-US" dirty="0">
                <a:solidFill>
                  <a:srgbClr val="1C4587"/>
                </a:solidFill>
                <a:latin typeface="Arial" panose="020B0604020202020204" pitchFamily="34" charset="0"/>
              </a:rPr>
              <a:t>Gymnasiums (bleachers)</a:t>
            </a:r>
          </a:p>
          <a:p>
            <a:pPr fontAlgn="base">
              <a:buFont typeface="Arial" panose="020B0604020202020204" pitchFamily="34" charset="0"/>
              <a:buChar char="•"/>
            </a:pPr>
            <a:r>
              <a:rPr lang="en-US" dirty="0">
                <a:solidFill>
                  <a:srgbClr val="1C4587"/>
                </a:solidFill>
                <a:latin typeface="Arial" panose="020B0604020202020204" pitchFamily="34" charset="0"/>
              </a:rPr>
              <a:t>Grand </a:t>
            </a:r>
            <a:r>
              <a:rPr lang="en-US" dirty="0" smtClean="0">
                <a:solidFill>
                  <a:srgbClr val="1C4587"/>
                </a:solidFill>
                <a:latin typeface="Arial" panose="020B0604020202020204" pitchFamily="34" charset="0"/>
              </a:rPr>
              <a:t>Hallway</a:t>
            </a:r>
          </a:p>
          <a:p>
            <a:pPr fontAlgn="base">
              <a:spcAft>
                <a:spcPts val="1200"/>
              </a:spcAft>
              <a:buFont typeface="Arial" panose="020B0604020202020204" pitchFamily="34" charset="0"/>
              <a:buChar char="•"/>
            </a:pPr>
            <a:r>
              <a:rPr lang="en-US" dirty="0" smtClean="0">
                <a:solidFill>
                  <a:srgbClr val="1C4587"/>
                </a:solidFill>
                <a:latin typeface="Arial" panose="020B0604020202020204" pitchFamily="34" charset="0"/>
              </a:rPr>
              <a:t>Areas </a:t>
            </a:r>
            <a:r>
              <a:rPr lang="en-US" dirty="0">
                <a:solidFill>
                  <a:srgbClr val="1C4587"/>
                </a:solidFill>
                <a:latin typeface="Arial" panose="020B0604020202020204" pitchFamily="34" charset="0"/>
              </a:rPr>
              <a:t>around school</a:t>
            </a:r>
          </a:p>
        </p:txBody>
      </p:sp>
      <p:sp>
        <p:nvSpPr>
          <p:cNvPr id="7" name="TextBox 6"/>
          <p:cNvSpPr txBox="1"/>
          <p:nvPr/>
        </p:nvSpPr>
        <p:spPr>
          <a:xfrm>
            <a:off x="304801" y="5157222"/>
            <a:ext cx="8715038" cy="1754326"/>
          </a:xfrm>
          <a:prstGeom prst="rect">
            <a:avLst/>
          </a:prstGeom>
          <a:noFill/>
        </p:spPr>
        <p:txBody>
          <a:bodyPr wrap="square" rtlCol="0">
            <a:spAutoFit/>
          </a:bodyPr>
          <a:lstStyle/>
          <a:p>
            <a:pPr marL="285750" indent="-285750">
              <a:buFont typeface="Arial" panose="020B0604020202020204" pitchFamily="34" charset="0"/>
              <a:buChar char="•"/>
            </a:pPr>
            <a:r>
              <a:rPr lang="en-US" dirty="0" smtClean="0"/>
              <a:t>Meet with Coach and Advisors</a:t>
            </a:r>
          </a:p>
          <a:p>
            <a:pPr marL="285750" indent="-285750">
              <a:buFont typeface="Arial" panose="020B0604020202020204" pitchFamily="34" charset="0"/>
              <a:buChar char="•"/>
            </a:pPr>
            <a:r>
              <a:rPr lang="en-US" dirty="0" smtClean="0"/>
              <a:t>Extra help or make up assignments/tests with teachers during office hours</a:t>
            </a:r>
          </a:p>
          <a:p>
            <a:pPr marL="285750" indent="-285750">
              <a:buFont typeface="Arial" panose="020B0604020202020204" pitchFamily="34" charset="0"/>
              <a:buChar char="•"/>
            </a:pPr>
            <a:r>
              <a:rPr lang="en-US" dirty="0" smtClean="0"/>
              <a:t>Meet with friends</a:t>
            </a:r>
          </a:p>
          <a:p>
            <a:pPr marL="285750" indent="-285750">
              <a:buFont typeface="Arial" panose="020B0604020202020204" pitchFamily="34" charset="0"/>
              <a:buChar char="•"/>
            </a:pPr>
            <a:r>
              <a:rPr lang="en-US" dirty="0" smtClean="0"/>
              <a:t>Study</a:t>
            </a:r>
          </a:p>
          <a:p>
            <a:pPr marL="285750" indent="-285750">
              <a:buFont typeface="Arial" panose="020B0604020202020204" pitchFamily="34" charset="0"/>
              <a:buChar char="•"/>
            </a:pPr>
            <a:r>
              <a:rPr lang="en-US" dirty="0" smtClean="0"/>
              <a:t>Meet with Guidance, CST, SAC</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8483640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Mrs. OConnor's Office Hours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02266180"/>
              </p:ext>
            </p:extLst>
          </p:nvPr>
        </p:nvGraphicFramePr>
        <p:xfrm>
          <a:off x="228600" y="2590800"/>
          <a:ext cx="8763000" cy="3352800"/>
        </p:xfrm>
        <a:graphic>
          <a:graphicData uri="http://schemas.openxmlformats.org/drawingml/2006/table">
            <a:tbl>
              <a:tblPr/>
              <a:tblGrid>
                <a:gridCol w="1371600">
                  <a:extLst>
                    <a:ext uri="{9D8B030D-6E8A-4147-A177-3AD203B41FA5}">
                      <a16:colId xmlns:a16="http://schemas.microsoft.com/office/drawing/2014/main" val="1039378967"/>
                    </a:ext>
                  </a:extLst>
                </a:gridCol>
                <a:gridCol w="1371600">
                  <a:extLst>
                    <a:ext uri="{9D8B030D-6E8A-4147-A177-3AD203B41FA5}">
                      <a16:colId xmlns:a16="http://schemas.microsoft.com/office/drawing/2014/main" val="646555269"/>
                    </a:ext>
                  </a:extLst>
                </a:gridCol>
                <a:gridCol w="1371600">
                  <a:extLst>
                    <a:ext uri="{9D8B030D-6E8A-4147-A177-3AD203B41FA5}">
                      <a16:colId xmlns:a16="http://schemas.microsoft.com/office/drawing/2014/main" val="915950817"/>
                    </a:ext>
                  </a:extLst>
                </a:gridCol>
                <a:gridCol w="1371600">
                  <a:extLst>
                    <a:ext uri="{9D8B030D-6E8A-4147-A177-3AD203B41FA5}">
                      <a16:colId xmlns:a16="http://schemas.microsoft.com/office/drawing/2014/main" val="1669810203"/>
                    </a:ext>
                  </a:extLst>
                </a:gridCol>
                <a:gridCol w="1524000">
                  <a:extLst>
                    <a:ext uri="{9D8B030D-6E8A-4147-A177-3AD203B41FA5}">
                      <a16:colId xmlns:a16="http://schemas.microsoft.com/office/drawing/2014/main" val="2675699256"/>
                    </a:ext>
                  </a:extLst>
                </a:gridCol>
                <a:gridCol w="1752600">
                  <a:extLst>
                    <a:ext uri="{9D8B030D-6E8A-4147-A177-3AD203B41FA5}">
                      <a16:colId xmlns:a16="http://schemas.microsoft.com/office/drawing/2014/main" val="3050314500"/>
                    </a:ext>
                  </a:extLst>
                </a:gridCol>
              </a:tblGrid>
              <a:tr h="484997">
                <a:tc>
                  <a:txBody>
                    <a:bodyPr/>
                    <a:lstStyle/>
                    <a:p>
                      <a:pPr fontAlgn="ctr"/>
                      <a:r>
                        <a:rPr lang="en-US">
                          <a:effectLst/>
                        </a:rPr>
                        <a:t> </a:t>
                      </a: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tc>
                  <a:txBody>
                    <a:bodyPr/>
                    <a:lstStyle/>
                    <a:p>
                      <a:pPr algn="ctr" rtl="0" fontAlgn="ctr">
                        <a:spcBef>
                          <a:spcPts val="0"/>
                        </a:spcBef>
                        <a:spcAft>
                          <a:spcPts val="0"/>
                        </a:spcAft>
                      </a:pPr>
                      <a:r>
                        <a:rPr lang="en-US" sz="1800" b="1" i="0" u="none" strike="noStrike">
                          <a:solidFill>
                            <a:srgbClr val="FFFFFF"/>
                          </a:solidFill>
                          <a:effectLst/>
                          <a:latin typeface="Arial" panose="020B0604020202020204" pitchFamily="34" charset="0"/>
                        </a:rPr>
                        <a:t>Monday</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tc>
                  <a:txBody>
                    <a:bodyPr/>
                    <a:lstStyle/>
                    <a:p>
                      <a:pPr algn="ctr" rtl="0" fontAlgn="ctr">
                        <a:spcBef>
                          <a:spcPts val="0"/>
                        </a:spcBef>
                        <a:spcAft>
                          <a:spcPts val="0"/>
                        </a:spcAft>
                      </a:pPr>
                      <a:r>
                        <a:rPr lang="en-US" sz="1800" b="1" i="0" u="none" strike="noStrike">
                          <a:solidFill>
                            <a:srgbClr val="FFFFFF"/>
                          </a:solidFill>
                          <a:effectLst/>
                          <a:latin typeface="Arial" panose="020B0604020202020204" pitchFamily="34" charset="0"/>
                        </a:rPr>
                        <a:t>Tuesday</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tc>
                  <a:txBody>
                    <a:bodyPr/>
                    <a:lstStyle/>
                    <a:p>
                      <a:pPr algn="ctr" rtl="0" fontAlgn="ctr">
                        <a:spcBef>
                          <a:spcPts val="0"/>
                        </a:spcBef>
                        <a:spcAft>
                          <a:spcPts val="0"/>
                        </a:spcAft>
                      </a:pPr>
                      <a:r>
                        <a:rPr lang="en-US" sz="1800" b="1" i="0" u="none" strike="noStrike">
                          <a:solidFill>
                            <a:srgbClr val="FFFFFF"/>
                          </a:solidFill>
                          <a:effectLst/>
                          <a:latin typeface="Arial" panose="020B0604020202020204" pitchFamily="34" charset="0"/>
                        </a:rPr>
                        <a:t>Wednesday</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tc>
                  <a:txBody>
                    <a:bodyPr/>
                    <a:lstStyle/>
                    <a:p>
                      <a:pPr algn="ctr" rtl="0" fontAlgn="ctr">
                        <a:spcBef>
                          <a:spcPts val="0"/>
                        </a:spcBef>
                        <a:spcAft>
                          <a:spcPts val="0"/>
                        </a:spcAft>
                      </a:pPr>
                      <a:r>
                        <a:rPr lang="en-US" sz="1800" b="1" i="0" u="none" strike="noStrike">
                          <a:solidFill>
                            <a:srgbClr val="FFFFFF"/>
                          </a:solidFill>
                          <a:effectLst/>
                          <a:latin typeface="Arial" panose="020B0604020202020204" pitchFamily="34" charset="0"/>
                        </a:rPr>
                        <a:t>Thursday</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tc>
                  <a:txBody>
                    <a:bodyPr/>
                    <a:lstStyle/>
                    <a:p>
                      <a:pPr algn="ctr" rtl="0" fontAlgn="ctr">
                        <a:spcBef>
                          <a:spcPts val="0"/>
                        </a:spcBef>
                        <a:spcAft>
                          <a:spcPts val="0"/>
                        </a:spcAft>
                      </a:pPr>
                      <a:r>
                        <a:rPr lang="en-US" sz="1800" b="1" i="0" u="none" strike="noStrike">
                          <a:solidFill>
                            <a:srgbClr val="FFFFFF"/>
                          </a:solidFill>
                          <a:effectLst/>
                          <a:latin typeface="Arial" panose="020B0604020202020204" pitchFamily="34" charset="0"/>
                        </a:rPr>
                        <a:t>Friday</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3905350474"/>
                  </a:ext>
                </a:extLst>
              </a:tr>
              <a:tr h="1623683">
                <a:tc>
                  <a:txBody>
                    <a:bodyPr/>
                    <a:lstStyle/>
                    <a:p>
                      <a:pPr algn="ctr" rtl="0" fontAlgn="ctr">
                        <a:spcBef>
                          <a:spcPts val="0"/>
                        </a:spcBef>
                        <a:spcAft>
                          <a:spcPts val="0"/>
                        </a:spcAft>
                      </a:pPr>
                      <a:r>
                        <a:rPr lang="en-US" sz="1800" b="1" i="0" u="none" strike="noStrike">
                          <a:solidFill>
                            <a:srgbClr val="222222"/>
                          </a:solidFill>
                          <a:effectLst/>
                          <a:latin typeface="Arial" panose="020B0604020202020204" pitchFamily="34" charset="0"/>
                        </a:rPr>
                        <a:t>10:01 - 10:29</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a:solidFill>
                            <a:srgbClr val="222222"/>
                          </a:solidFill>
                          <a:effectLst/>
                          <a:latin typeface="Arial" panose="020B0604020202020204" pitchFamily="34" charset="0"/>
                        </a:rPr>
                        <a:t>Lunch</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a:solidFill>
                            <a:srgbClr val="222222"/>
                          </a:solidFill>
                          <a:effectLst/>
                          <a:latin typeface="Arial" panose="020B0604020202020204" pitchFamily="34" charset="0"/>
                        </a:rPr>
                        <a:t>Lunch</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dirty="0" smtClean="0">
                          <a:effectLst/>
                        </a:rPr>
                        <a:t>Outside</a:t>
                      </a:r>
                      <a:r>
                        <a:rPr lang="en-US" baseline="0" dirty="0" smtClean="0">
                          <a:effectLst/>
                        </a:rPr>
                        <a:t> Library- Supervised Study Area</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a:solidFill>
                            <a:srgbClr val="222222"/>
                          </a:solidFill>
                          <a:effectLst/>
                          <a:latin typeface="Arial" panose="020B0604020202020204" pitchFamily="34" charset="0"/>
                        </a:rPr>
                        <a:t>Lunch</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smtClean="0">
                          <a:solidFill>
                            <a:srgbClr val="222222"/>
                          </a:solidFill>
                          <a:effectLst/>
                          <a:latin typeface="Arial" panose="020B0604020202020204" pitchFamily="34" charset="0"/>
                        </a:rPr>
                        <a:t>Liberty</a:t>
                      </a:r>
                      <a:r>
                        <a:rPr lang="en-US" sz="1800" b="0" i="0" u="none" strike="noStrike" baseline="0" dirty="0" smtClean="0">
                          <a:solidFill>
                            <a:srgbClr val="222222"/>
                          </a:solidFill>
                          <a:effectLst/>
                          <a:latin typeface="Arial" panose="020B0604020202020204" pitchFamily="34" charset="0"/>
                        </a:rPr>
                        <a:t> Bell- Supervised Study Area</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82586680"/>
                  </a:ext>
                </a:extLst>
              </a:tr>
              <a:tr h="1244120">
                <a:tc>
                  <a:txBody>
                    <a:bodyPr/>
                    <a:lstStyle/>
                    <a:p>
                      <a:pPr algn="ctr" rtl="0" fontAlgn="ctr">
                        <a:spcBef>
                          <a:spcPts val="0"/>
                        </a:spcBef>
                        <a:spcAft>
                          <a:spcPts val="0"/>
                        </a:spcAft>
                      </a:pPr>
                      <a:r>
                        <a:rPr lang="en-US" sz="1800" b="1" i="0" u="none" strike="noStrike">
                          <a:solidFill>
                            <a:srgbClr val="222222"/>
                          </a:solidFill>
                          <a:effectLst/>
                          <a:latin typeface="Arial" panose="020B0604020202020204" pitchFamily="34" charset="0"/>
                        </a:rPr>
                        <a:t>10:29 - 10:57</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smtClean="0">
                          <a:solidFill>
                            <a:srgbClr val="222222"/>
                          </a:solidFill>
                          <a:effectLst/>
                          <a:latin typeface="Arial" panose="020B0604020202020204" pitchFamily="34" charset="0"/>
                        </a:rPr>
                        <a:t>Office</a:t>
                      </a:r>
                      <a:r>
                        <a:rPr lang="en-US" sz="1800" b="0" i="0" u="none" strike="noStrike" baseline="0" dirty="0" smtClean="0">
                          <a:solidFill>
                            <a:srgbClr val="222222"/>
                          </a:solidFill>
                          <a:effectLst/>
                          <a:latin typeface="Arial" panose="020B0604020202020204" pitchFamily="34" charset="0"/>
                        </a:rPr>
                        <a:t> Hours </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smtClean="0">
                          <a:solidFill>
                            <a:srgbClr val="222222"/>
                          </a:solidFill>
                          <a:effectLst/>
                          <a:latin typeface="Arial" panose="020B0604020202020204" pitchFamily="34" charset="0"/>
                        </a:rPr>
                        <a:t>Office Hours</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dirty="0" smtClean="0">
                          <a:effectLst/>
                        </a:rPr>
                        <a:t>Lunch</a:t>
                      </a:r>
                      <a:r>
                        <a:rPr lang="en-US" baseline="0" dirty="0" smtClean="0">
                          <a:effectLst/>
                        </a:rPr>
                        <a:t> </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smtClean="0">
                          <a:solidFill>
                            <a:srgbClr val="222222"/>
                          </a:solidFill>
                          <a:effectLst/>
                          <a:latin typeface="Arial" panose="020B0604020202020204" pitchFamily="34" charset="0"/>
                        </a:rPr>
                        <a:t>Office</a:t>
                      </a:r>
                      <a:r>
                        <a:rPr lang="en-US" sz="1800" b="0" i="0" u="none" strike="noStrike" baseline="0" dirty="0" smtClean="0">
                          <a:solidFill>
                            <a:srgbClr val="222222"/>
                          </a:solidFill>
                          <a:effectLst/>
                          <a:latin typeface="Arial" panose="020B0604020202020204" pitchFamily="34" charset="0"/>
                        </a:rPr>
                        <a:t> Hours</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smtClean="0">
                          <a:solidFill>
                            <a:srgbClr val="222222"/>
                          </a:solidFill>
                          <a:effectLst/>
                          <a:latin typeface="Arial" panose="020B0604020202020204" pitchFamily="34" charset="0"/>
                        </a:rPr>
                        <a:t>Lunch</a:t>
                      </a:r>
                      <a:r>
                        <a:rPr lang="en-US" sz="1800" b="0" i="0" u="none" strike="noStrike" baseline="0" dirty="0" smtClean="0">
                          <a:solidFill>
                            <a:srgbClr val="222222"/>
                          </a:solidFill>
                          <a:effectLst/>
                          <a:latin typeface="Arial" panose="020B0604020202020204" pitchFamily="34" charset="0"/>
                        </a:rPr>
                        <a:t> </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74685502"/>
                  </a:ext>
                </a:extLst>
              </a:tr>
            </a:tbl>
          </a:graphicData>
        </a:graphic>
      </p:graphicFrame>
      <p:sp>
        <p:nvSpPr>
          <p:cNvPr id="5" name="Rectangle 1"/>
          <p:cNvSpPr>
            <a:spLocks noChangeArrowheads="1"/>
          </p:cNvSpPr>
          <p:nvPr/>
        </p:nvSpPr>
        <p:spPr bwMode="auto">
          <a:xfrm>
            <a:off x="2138363" y="2925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3944738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95400" y="4800600"/>
            <a:ext cx="6172200" cy="1384995"/>
          </a:xfrm>
          <a:prstGeom prst="rect">
            <a:avLst/>
          </a:prstGeom>
          <a:noFill/>
        </p:spPr>
        <p:txBody>
          <a:bodyPr wrap="square" rtlCol="0">
            <a:spAutoFit/>
          </a:bodyPr>
          <a:lstStyle/>
          <a:p>
            <a:pPr algn="ctr"/>
            <a:r>
              <a:rPr lang="en-US" sz="2800" dirty="0" smtClean="0"/>
              <a:t>Contact information:</a:t>
            </a:r>
          </a:p>
          <a:p>
            <a:endParaRPr lang="en-US" sz="2800" dirty="0"/>
          </a:p>
          <a:p>
            <a:pPr algn="ctr"/>
            <a:r>
              <a:rPr lang="en-US" sz="2800" dirty="0" smtClean="0"/>
              <a:t>Email: jloconnor@jacksonsd.org</a:t>
            </a:r>
            <a:endParaRPr lang="en-US" sz="2800" dirty="0"/>
          </a:p>
        </p:txBody>
      </p:sp>
      <p:pic>
        <p:nvPicPr>
          <p:cNvPr id="1026" name="Picture 2" descr="29,901 Thank You Photos - Free &amp; Royalty-Free Stock Photos from Dreamsti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762000"/>
            <a:ext cx="8153400" cy="350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5099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descr="Image result for ask questi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32575" y="1412430"/>
            <a:ext cx="2511425" cy="285477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533400"/>
            <a:ext cx="8229600" cy="1066800"/>
          </a:xfrm>
        </p:spPr>
        <p:txBody>
          <a:bodyPr/>
          <a:lstStyle/>
          <a:p>
            <a:pPr algn="ctr"/>
            <a:r>
              <a:rPr lang="en-US" dirty="0" smtClean="0"/>
              <a:t>Rules- Expectations- Policies</a:t>
            </a:r>
            <a:endParaRPr lang="en-US" dirty="0"/>
          </a:p>
        </p:txBody>
      </p:sp>
      <p:sp>
        <p:nvSpPr>
          <p:cNvPr id="3" name="Content Placeholder 2"/>
          <p:cNvSpPr>
            <a:spLocks noGrp="1"/>
          </p:cNvSpPr>
          <p:nvPr>
            <p:ph idx="1"/>
          </p:nvPr>
        </p:nvSpPr>
        <p:spPr>
          <a:xfrm>
            <a:off x="457200" y="1600200"/>
            <a:ext cx="8229600" cy="4974336"/>
          </a:xfrm>
        </p:spPr>
        <p:txBody>
          <a:bodyPr>
            <a:normAutofit lnSpcReduction="10000"/>
          </a:bodyPr>
          <a:lstStyle/>
          <a:p>
            <a:pPr algn="ctr"/>
            <a:r>
              <a:rPr lang="en-US" dirty="0" smtClean="0"/>
              <a:t>No Phones!!!</a:t>
            </a:r>
          </a:p>
          <a:p>
            <a:pPr algn="ctr"/>
            <a:r>
              <a:rPr lang="en-US" dirty="0" smtClean="0"/>
              <a:t>Be an Active Learner</a:t>
            </a:r>
          </a:p>
          <a:p>
            <a:pPr algn="ctr"/>
            <a:r>
              <a:rPr lang="en-US" dirty="0" smtClean="0"/>
              <a:t>Academic Integrity </a:t>
            </a:r>
          </a:p>
          <a:p>
            <a:pPr algn="ctr"/>
            <a:r>
              <a:rPr lang="en-US" dirty="0" smtClean="0"/>
              <a:t>Come to class prepared and on time</a:t>
            </a:r>
          </a:p>
          <a:p>
            <a:pPr algn="ctr"/>
            <a:r>
              <a:rPr lang="en-US" dirty="0" smtClean="0"/>
              <a:t>Technology Conduct</a:t>
            </a:r>
          </a:p>
          <a:p>
            <a:pPr algn="ctr"/>
            <a:r>
              <a:rPr lang="en-US" dirty="0" smtClean="0"/>
              <a:t>Absences </a:t>
            </a:r>
          </a:p>
          <a:p>
            <a:pPr algn="ctr"/>
            <a:r>
              <a:rPr lang="en-US" sz="3600" dirty="0" smtClean="0">
                <a:solidFill>
                  <a:srgbClr val="92D050"/>
                </a:solidFill>
              </a:rPr>
              <a:t>Final Exams and Exemptions</a:t>
            </a:r>
          </a:p>
          <a:p>
            <a:pPr algn="ctr"/>
            <a:r>
              <a:rPr lang="en-US" dirty="0" smtClean="0"/>
              <a:t>Hats/Hoods/Headphones </a:t>
            </a:r>
          </a:p>
          <a:p>
            <a:pPr algn="ctr"/>
            <a:r>
              <a:rPr lang="en-US" dirty="0" smtClean="0"/>
              <a:t>Food and Drinks</a:t>
            </a:r>
          </a:p>
          <a:p>
            <a:pPr algn="ctr"/>
            <a:r>
              <a:rPr lang="en-US" dirty="0" smtClean="0"/>
              <a:t>New School IDs </a:t>
            </a:r>
          </a:p>
          <a:p>
            <a:pPr algn="ctr"/>
            <a:r>
              <a:rPr lang="en-US" dirty="0" smtClean="0"/>
              <a:t>RESPECT!!!!! </a:t>
            </a:r>
          </a:p>
        </p:txBody>
      </p:sp>
      <p:pic>
        <p:nvPicPr>
          <p:cNvPr id="2050" name="Picture 2" descr="Image result for attendance ma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09" y="990600"/>
            <a:ext cx="2561167" cy="19208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no phon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9549" y="4315968"/>
            <a:ext cx="2190749" cy="24003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mage result for respec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24601" y="4953000"/>
            <a:ext cx="2763982"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60528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0007"/>
            <a:ext cx="8229600" cy="1066800"/>
          </a:xfrm>
        </p:spPr>
        <p:txBody>
          <a:bodyPr/>
          <a:lstStyle/>
          <a:p>
            <a:r>
              <a:rPr lang="en-US" dirty="0" smtClean="0"/>
              <a:t>New Bell Schedule </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378563012"/>
              </p:ext>
            </p:extLst>
          </p:nvPr>
        </p:nvGraphicFramePr>
        <p:xfrm>
          <a:off x="723900" y="1972716"/>
          <a:ext cx="7696200" cy="4732884"/>
        </p:xfrm>
        <a:graphic>
          <a:graphicData uri="http://schemas.openxmlformats.org/drawingml/2006/table">
            <a:tbl>
              <a:tblPr firstRow="1" bandRow="1">
                <a:tableStyleId>{5C22544A-7EE6-4342-B048-85BDC9FD1C3A}</a:tableStyleId>
              </a:tblPr>
              <a:tblGrid>
                <a:gridCol w="3848100">
                  <a:extLst>
                    <a:ext uri="{9D8B030D-6E8A-4147-A177-3AD203B41FA5}">
                      <a16:colId xmlns:a16="http://schemas.microsoft.com/office/drawing/2014/main" val="11739911"/>
                    </a:ext>
                  </a:extLst>
                </a:gridCol>
                <a:gridCol w="3848100">
                  <a:extLst>
                    <a:ext uri="{9D8B030D-6E8A-4147-A177-3AD203B41FA5}">
                      <a16:colId xmlns:a16="http://schemas.microsoft.com/office/drawing/2014/main" val="1827610034"/>
                    </a:ext>
                  </a:extLst>
                </a:gridCol>
              </a:tblGrid>
              <a:tr h="542387">
                <a:tc>
                  <a:txBody>
                    <a:bodyPr/>
                    <a:lstStyle/>
                    <a:p>
                      <a:endParaRPr lang="en-US" dirty="0"/>
                    </a:p>
                  </a:txBody>
                  <a:tcPr/>
                </a:tc>
                <a:tc>
                  <a:txBody>
                    <a:bodyPr/>
                    <a:lstStyle/>
                    <a:p>
                      <a:endParaRPr lang="en-US"/>
                    </a:p>
                  </a:txBody>
                  <a:tcPr/>
                </a:tc>
                <a:extLst>
                  <a:ext uri="{0D108BD9-81ED-4DB2-BD59-A6C34878D82A}">
                    <a16:rowId xmlns:a16="http://schemas.microsoft.com/office/drawing/2014/main" val="2376194581"/>
                  </a:ext>
                </a:extLst>
              </a:tr>
              <a:tr h="542387">
                <a:tc>
                  <a:txBody>
                    <a:bodyPr/>
                    <a:lstStyle/>
                    <a:p>
                      <a:r>
                        <a:rPr lang="en-US" dirty="0" smtClean="0"/>
                        <a:t>Homeroom</a:t>
                      </a:r>
                      <a:endParaRPr lang="en-US" dirty="0"/>
                    </a:p>
                  </a:txBody>
                  <a:tcPr/>
                </a:tc>
                <a:tc>
                  <a:txBody>
                    <a:bodyPr/>
                    <a:lstStyle/>
                    <a:p>
                      <a:r>
                        <a:rPr lang="en-US" dirty="0" smtClean="0"/>
                        <a:t>7:15- 7:20</a:t>
                      </a:r>
                      <a:endParaRPr lang="en-US" dirty="0"/>
                    </a:p>
                  </a:txBody>
                  <a:tcPr/>
                </a:tc>
                <a:extLst>
                  <a:ext uri="{0D108BD9-81ED-4DB2-BD59-A6C34878D82A}">
                    <a16:rowId xmlns:a16="http://schemas.microsoft.com/office/drawing/2014/main" val="26825450"/>
                  </a:ext>
                </a:extLst>
              </a:tr>
              <a:tr h="542387">
                <a:tc>
                  <a:txBody>
                    <a:bodyPr/>
                    <a:lstStyle/>
                    <a:p>
                      <a:r>
                        <a:rPr lang="en-US" dirty="0" smtClean="0"/>
                        <a:t>Period 1</a:t>
                      </a:r>
                      <a:endParaRPr lang="en-US" dirty="0"/>
                    </a:p>
                  </a:txBody>
                  <a:tcPr/>
                </a:tc>
                <a:tc>
                  <a:txBody>
                    <a:bodyPr/>
                    <a:lstStyle/>
                    <a:p>
                      <a:r>
                        <a:rPr lang="en-US" dirty="0" smtClean="0"/>
                        <a:t>7:20- 8:36</a:t>
                      </a:r>
                      <a:endParaRPr lang="en-US" dirty="0"/>
                    </a:p>
                  </a:txBody>
                  <a:tcPr/>
                </a:tc>
                <a:extLst>
                  <a:ext uri="{0D108BD9-81ED-4DB2-BD59-A6C34878D82A}">
                    <a16:rowId xmlns:a16="http://schemas.microsoft.com/office/drawing/2014/main" val="3755543197"/>
                  </a:ext>
                </a:extLst>
              </a:tr>
              <a:tr h="542387">
                <a:tc>
                  <a:txBody>
                    <a:bodyPr/>
                    <a:lstStyle/>
                    <a:p>
                      <a:r>
                        <a:rPr lang="en-US" dirty="0" smtClean="0"/>
                        <a:t>Period 2</a:t>
                      </a:r>
                      <a:endParaRPr lang="en-US" dirty="0"/>
                    </a:p>
                  </a:txBody>
                  <a:tcPr/>
                </a:tc>
                <a:tc>
                  <a:txBody>
                    <a:bodyPr/>
                    <a:lstStyle/>
                    <a:p>
                      <a:r>
                        <a:rPr lang="en-US" dirty="0" smtClean="0"/>
                        <a:t>8:42-9:58</a:t>
                      </a:r>
                      <a:endParaRPr lang="en-US" dirty="0"/>
                    </a:p>
                  </a:txBody>
                  <a:tcPr/>
                </a:tc>
                <a:extLst>
                  <a:ext uri="{0D108BD9-81ED-4DB2-BD59-A6C34878D82A}">
                    <a16:rowId xmlns:a16="http://schemas.microsoft.com/office/drawing/2014/main" val="2034993267"/>
                  </a:ext>
                </a:extLst>
              </a:tr>
              <a:tr h="936175">
                <a:tc>
                  <a:txBody>
                    <a:bodyPr/>
                    <a:lstStyle/>
                    <a:p>
                      <a:r>
                        <a:rPr lang="en-US" dirty="0" smtClean="0"/>
                        <a:t>Common Lunch</a:t>
                      </a:r>
                      <a:r>
                        <a:rPr lang="en-US" baseline="0" dirty="0" smtClean="0"/>
                        <a:t> </a:t>
                      </a:r>
                      <a:endParaRPr lang="en-US" dirty="0"/>
                    </a:p>
                  </a:txBody>
                  <a:tcPr/>
                </a:tc>
                <a:tc>
                  <a:txBody>
                    <a:bodyPr/>
                    <a:lstStyle/>
                    <a:p>
                      <a:r>
                        <a:rPr lang="en-US" dirty="0" smtClean="0"/>
                        <a:t>A 10:01-10:29</a:t>
                      </a:r>
                    </a:p>
                    <a:p>
                      <a:r>
                        <a:rPr lang="en-US" dirty="0" smtClean="0"/>
                        <a:t>B</a:t>
                      </a:r>
                      <a:r>
                        <a:rPr lang="en-US" baseline="0" dirty="0" smtClean="0"/>
                        <a:t> 10:29-10:57</a:t>
                      </a:r>
                      <a:endParaRPr lang="en-US" dirty="0"/>
                    </a:p>
                  </a:txBody>
                  <a:tcPr/>
                </a:tc>
                <a:extLst>
                  <a:ext uri="{0D108BD9-81ED-4DB2-BD59-A6C34878D82A}">
                    <a16:rowId xmlns:a16="http://schemas.microsoft.com/office/drawing/2014/main" val="3763766629"/>
                  </a:ext>
                </a:extLst>
              </a:tr>
              <a:tr h="542387">
                <a:tc>
                  <a:txBody>
                    <a:bodyPr/>
                    <a:lstStyle/>
                    <a:p>
                      <a:r>
                        <a:rPr lang="en-US" dirty="0" smtClean="0"/>
                        <a:t>Period 3</a:t>
                      </a:r>
                      <a:endParaRPr lang="en-US" dirty="0"/>
                    </a:p>
                  </a:txBody>
                  <a:tcPr/>
                </a:tc>
                <a:tc>
                  <a:txBody>
                    <a:bodyPr/>
                    <a:lstStyle/>
                    <a:p>
                      <a:r>
                        <a:rPr lang="en-US" dirty="0" smtClean="0"/>
                        <a:t>11:00-12:16</a:t>
                      </a:r>
                      <a:endParaRPr lang="en-US" dirty="0"/>
                    </a:p>
                  </a:txBody>
                  <a:tcPr/>
                </a:tc>
                <a:extLst>
                  <a:ext uri="{0D108BD9-81ED-4DB2-BD59-A6C34878D82A}">
                    <a16:rowId xmlns:a16="http://schemas.microsoft.com/office/drawing/2014/main" val="3434272853"/>
                  </a:ext>
                </a:extLst>
              </a:tr>
              <a:tr h="542387">
                <a:tc>
                  <a:txBody>
                    <a:bodyPr/>
                    <a:lstStyle/>
                    <a:p>
                      <a:r>
                        <a:rPr lang="en-US" dirty="0" smtClean="0"/>
                        <a:t>Period 4</a:t>
                      </a:r>
                      <a:endParaRPr lang="en-US" dirty="0"/>
                    </a:p>
                  </a:txBody>
                  <a:tcPr/>
                </a:tc>
                <a:tc>
                  <a:txBody>
                    <a:bodyPr/>
                    <a:lstStyle/>
                    <a:p>
                      <a:r>
                        <a:rPr lang="en-US" dirty="0" smtClean="0"/>
                        <a:t>12:22- 1:38</a:t>
                      </a:r>
                      <a:endParaRPr lang="en-US" dirty="0"/>
                    </a:p>
                  </a:txBody>
                  <a:tcPr/>
                </a:tc>
                <a:extLst>
                  <a:ext uri="{0D108BD9-81ED-4DB2-BD59-A6C34878D82A}">
                    <a16:rowId xmlns:a16="http://schemas.microsoft.com/office/drawing/2014/main" val="1852443069"/>
                  </a:ext>
                </a:extLst>
              </a:tr>
              <a:tr h="542387">
                <a:tc>
                  <a:txBody>
                    <a:bodyPr/>
                    <a:lstStyle/>
                    <a:p>
                      <a:r>
                        <a:rPr lang="en-US" dirty="0" smtClean="0"/>
                        <a:t>Period 5</a:t>
                      </a:r>
                      <a:endParaRPr lang="en-US" dirty="0"/>
                    </a:p>
                  </a:txBody>
                  <a:tcPr/>
                </a:tc>
                <a:tc>
                  <a:txBody>
                    <a:bodyPr/>
                    <a:lstStyle/>
                    <a:p>
                      <a:r>
                        <a:rPr lang="en-US" dirty="0" smtClean="0"/>
                        <a:t>1:45-</a:t>
                      </a:r>
                      <a:r>
                        <a:rPr lang="en-US" baseline="0" dirty="0" smtClean="0"/>
                        <a:t> 2:00</a:t>
                      </a:r>
                      <a:endParaRPr lang="en-US" dirty="0"/>
                    </a:p>
                  </a:txBody>
                  <a:tcPr/>
                </a:tc>
                <a:extLst>
                  <a:ext uri="{0D108BD9-81ED-4DB2-BD59-A6C34878D82A}">
                    <a16:rowId xmlns:a16="http://schemas.microsoft.com/office/drawing/2014/main" val="3866317453"/>
                  </a:ext>
                </a:extLst>
              </a:tr>
            </a:tbl>
          </a:graphicData>
        </a:graphic>
      </p:graphicFrame>
    </p:spTree>
    <p:extLst>
      <p:ext uri="{BB962C8B-B14F-4D97-AF65-F5344CB8AC3E}">
        <p14:creationId xmlns:p14="http://schemas.microsoft.com/office/powerpoint/2010/main" val="22143372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Lunch </a:t>
            </a:r>
            <a:endParaRPr lang="en-US" dirty="0"/>
          </a:p>
        </p:txBody>
      </p:sp>
      <p:sp>
        <p:nvSpPr>
          <p:cNvPr id="4" name="Rectangle 3"/>
          <p:cNvSpPr/>
          <p:nvPr/>
        </p:nvSpPr>
        <p:spPr>
          <a:xfrm>
            <a:off x="6019800" y="2166660"/>
            <a:ext cx="3000039" cy="2364750"/>
          </a:xfrm>
          <a:prstGeom prst="rect">
            <a:avLst/>
          </a:prstGeom>
          <a:ln w="19050">
            <a:solidFill>
              <a:schemeClr val="accent6">
                <a:lumMod val="75000"/>
              </a:schemeClr>
            </a:solidFill>
          </a:ln>
        </p:spPr>
        <p:txBody>
          <a:bodyPr wrap="square">
            <a:spAutoFit/>
          </a:bodyPr>
          <a:lstStyle/>
          <a:p>
            <a:pPr algn="ctr">
              <a:spcBef>
                <a:spcPts val="1000"/>
              </a:spcBef>
              <a:spcAft>
                <a:spcPts val="1000"/>
              </a:spcAft>
            </a:pPr>
            <a:r>
              <a:rPr lang="en-US" b="1" dirty="0">
                <a:solidFill>
                  <a:srgbClr val="222222"/>
                </a:solidFill>
                <a:latin typeface="Arial" panose="020B0604020202020204" pitchFamily="34" charset="0"/>
              </a:rPr>
              <a:t>Supervised </a:t>
            </a:r>
            <a:r>
              <a:rPr lang="en-US" sz="2300" b="1" dirty="0">
                <a:solidFill>
                  <a:srgbClr val="CC0000"/>
                </a:solidFill>
                <a:latin typeface="Arial" panose="020B0604020202020204" pitchFamily="34" charset="0"/>
              </a:rPr>
              <a:t>SOCIAL</a:t>
            </a:r>
            <a:r>
              <a:rPr lang="en-US" b="1" dirty="0">
                <a:solidFill>
                  <a:srgbClr val="222222"/>
                </a:solidFill>
                <a:latin typeface="Arial" panose="020B0604020202020204" pitchFamily="34" charset="0"/>
              </a:rPr>
              <a:t> Study Areas:</a:t>
            </a:r>
            <a:r>
              <a:rPr lang="en-US" dirty="0">
                <a:solidFill>
                  <a:srgbClr val="222222"/>
                </a:solidFill>
                <a:latin typeface="Arial" panose="020B0604020202020204" pitchFamily="34" charset="0"/>
              </a:rPr>
              <a:t> </a:t>
            </a:r>
            <a:endParaRPr lang="en-US" dirty="0"/>
          </a:p>
          <a:p>
            <a:pPr algn="ctr"/>
            <a:r>
              <a:rPr lang="en-US" dirty="0">
                <a:solidFill>
                  <a:srgbClr val="222222"/>
                </a:solidFill>
                <a:latin typeface="Arial" panose="020B0604020202020204" pitchFamily="34" charset="0"/>
              </a:rPr>
              <a:t>Students may be collaborating or</a:t>
            </a:r>
            <a:endParaRPr lang="en-US" dirty="0"/>
          </a:p>
          <a:p>
            <a:pPr algn="ctr">
              <a:spcAft>
                <a:spcPts val="1000"/>
              </a:spcAft>
            </a:pPr>
            <a:r>
              <a:rPr lang="en-US" dirty="0">
                <a:solidFill>
                  <a:srgbClr val="222222"/>
                </a:solidFill>
                <a:latin typeface="Arial" panose="020B0604020202020204" pitchFamily="34" charset="0"/>
              </a:rPr>
              <a:t>working together.</a:t>
            </a:r>
            <a:endParaRPr lang="en-US" dirty="0"/>
          </a:p>
          <a:p>
            <a:pPr algn="ctr"/>
            <a:r>
              <a:rPr lang="en-US" dirty="0">
                <a:solidFill>
                  <a:srgbClr val="222222"/>
                </a:solidFill>
                <a:latin typeface="Arial" panose="020B0604020202020204" pitchFamily="34" charset="0"/>
              </a:rPr>
              <a:t>Polite social interaction</a:t>
            </a:r>
            <a:endParaRPr lang="en-US" dirty="0"/>
          </a:p>
          <a:p>
            <a:pPr algn="ctr"/>
            <a:r>
              <a:rPr lang="en-US" dirty="0">
                <a:solidFill>
                  <a:srgbClr val="222222"/>
                </a:solidFill>
                <a:latin typeface="Arial" panose="020B0604020202020204" pitchFamily="34" charset="0"/>
              </a:rPr>
              <a:t>will be permitted</a:t>
            </a:r>
            <a:r>
              <a:rPr lang="en-US" dirty="0" smtClean="0">
                <a:solidFill>
                  <a:srgbClr val="222222"/>
                </a:solidFill>
                <a:latin typeface="Arial" panose="020B0604020202020204" pitchFamily="34" charset="0"/>
              </a:rPr>
              <a:t>.</a:t>
            </a:r>
            <a:endParaRPr lang="en-US" dirty="0"/>
          </a:p>
        </p:txBody>
      </p:sp>
      <p:sp>
        <p:nvSpPr>
          <p:cNvPr id="5" name="Rectangle 4"/>
          <p:cNvSpPr/>
          <p:nvPr/>
        </p:nvSpPr>
        <p:spPr>
          <a:xfrm>
            <a:off x="29135" y="2166660"/>
            <a:ext cx="3048000" cy="2236510"/>
          </a:xfrm>
          <a:prstGeom prst="rect">
            <a:avLst/>
          </a:prstGeom>
          <a:ln w="19050">
            <a:solidFill>
              <a:schemeClr val="accent6">
                <a:lumMod val="75000"/>
              </a:schemeClr>
            </a:solidFill>
          </a:ln>
        </p:spPr>
        <p:txBody>
          <a:bodyPr wrap="square">
            <a:spAutoFit/>
          </a:bodyPr>
          <a:lstStyle/>
          <a:p>
            <a:pPr algn="ctr">
              <a:spcBef>
                <a:spcPts val="1000"/>
              </a:spcBef>
              <a:spcAft>
                <a:spcPts val="1000"/>
              </a:spcAft>
            </a:pPr>
            <a:r>
              <a:rPr lang="en-US" b="1" dirty="0">
                <a:solidFill>
                  <a:srgbClr val="222222"/>
                </a:solidFill>
                <a:latin typeface="Arial" panose="020B0604020202020204" pitchFamily="34" charset="0"/>
              </a:rPr>
              <a:t>Supervised </a:t>
            </a:r>
            <a:r>
              <a:rPr lang="en-US" sz="2300" b="1" dirty="0">
                <a:solidFill>
                  <a:srgbClr val="CC0000"/>
                </a:solidFill>
                <a:latin typeface="Arial" panose="020B0604020202020204" pitchFamily="34" charset="0"/>
              </a:rPr>
              <a:t>QUIET</a:t>
            </a:r>
            <a:r>
              <a:rPr lang="en-US" b="1" dirty="0">
                <a:solidFill>
                  <a:srgbClr val="CC0000"/>
                </a:solidFill>
                <a:latin typeface="Arial" panose="020B0604020202020204" pitchFamily="34" charset="0"/>
              </a:rPr>
              <a:t> </a:t>
            </a:r>
            <a:r>
              <a:rPr lang="en-US" b="1" dirty="0">
                <a:solidFill>
                  <a:srgbClr val="222222"/>
                </a:solidFill>
                <a:latin typeface="Arial" panose="020B0604020202020204" pitchFamily="34" charset="0"/>
              </a:rPr>
              <a:t>Study Areas:</a:t>
            </a:r>
            <a:endParaRPr lang="en-US" dirty="0"/>
          </a:p>
          <a:p>
            <a:pPr algn="ctr"/>
            <a:r>
              <a:rPr lang="en-US" dirty="0">
                <a:solidFill>
                  <a:srgbClr val="222222"/>
                </a:solidFill>
                <a:latin typeface="Arial" panose="020B0604020202020204" pitchFamily="34" charset="0"/>
              </a:rPr>
              <a:t>Students will be</a:t>
            </a:r>
            <a:endParaRPr lang="en-US" dirty="0"/>
          </a:p>
          <a:p>
            <a:pPr algn="ctr"/>
            <a:r>
              <a:rPr lang="en-US" dirty="0">
                <a:solidFill>
                  <a:srgbClr val="222222"/>
                </a:solidFill>
                <a:latin typeface="Arial" panose="020B0604020202020204" pitchFamily="34" charset="0"/>
              </a:rPr>
              <a:t>working and noise/distractions</a:t>
            </a:r>
            <a:endParaRPr lang="en-US" dirty="0"/>
          </a:p>
          <a:p>
            <a:pPr algn="ctr"/>
            <a:r>
              <a:rPr lang="en-US" dirty="0">
                <a:solidFill>
                  <a:srgbClr val="222222"/>
                </a:solidFill>
                <a:latin typeface="Arial" panose="020B0604020202020204" pitchFamily="34" charset="0"/>
              </a:rPr>
              <a:t>will be kept</a:t>
            </a:r>
            <a:endParaRPr lang="en-US" dirty="0"/>
          </a:p>
          <a:p>
            <a:pPr algn="ctr"/>
            <a:r>
              <a:rPr lang="en-US" dirty="0">
                <a:solidFill>
                  <a:srgbClr val="222222"/>
                </a:solidFill>
                <a:latin typeface="Arial" panose="020B0604020202020204" pitchFamily="34" charset="0"/>
              </a:rPr>
              <a:t>to a minimum</a:t>
            </a:r>
            <a:r>
              <a:rPr lang="en-US" dirty="0" smtClean="0">
                <a:solidFill>
                  <a:srgbClr val="222222"/>
                </a:solidFill>
                <a:latin typeface="Arial" panose="020B0604020202020204" pitchFamily="34" charset="0"/>
              </a:rPr>
              <a:t>.</a:t>
            </a:r>
            <a:endParaRPr lang="en-US" dirty="0"/>
          </a:p>
        </p:txBody>
      </p:sp>
      <p:sp>
        <p:nvSpPr>
          <p:cNvPr id="6" name="Rectangle 5"/>
          <p:cNvSpPr/>
          <p:nvPr/>
        </p:nvSpPr>
        <p:spPr>
          <a:xfrm>
            <a:off x="3086100" y="2166660"/>
            <a:ext cx="2971800" cy="2990562"/>
          </a:xfrm>
          <a:prstGeom prst="rect">
            <a:avLst/>
          </a:prstGeom>
        </p:spPr>
        <p:txBody>
          <a:bodyPr wrap="square">
            <a:spAutoFit/>
          </a:bodyPr>
          <a:lstStyle/>
          <a:p>
            <a:pPr algn="ctr"/>
            <a:r>
              <a:rPr lang="en-US" b="1" dirty="0">
                <a:solidFill>
                  <a:srgbClr val="1C4587"/>
                </a:solidFill>
                <a:latin typeface="Arial" panose="020B0604020202020204" pitchFamily="34" charset="0"/>
              </a:rPr>
              <a:t>Supervised Study</a:t>
            </a:r>
            <a:endParaRPr lang="en-US" dirty="0"/>
          </a:p>
          <a:p>
            <a:pPr algn="ctr">
              <a:spcAft>
                <a:spcPts val="1000"/>
              </a:spcAft>
            </a:pPr>
            <a:r>
              <a:rPr lang="en-US" b="1" dirty="0">
                <a:solidFill>
                  <a:srgbClr val="1C4587"/>
                </a:solidFill>
                <a:latin typeface="Arial" panose="020B0604020202020204" pitchFamily="34" charset="0"/>
              </a:rPr>
              <a:t>Areas Include:</a:t>
            </a:r>
            <a:endParaRPr lang="en-US" dirty="0"/>
          </a:p>
          <a:p>
            <a:pPr fontAlgn="base">
              <a:buFont typeface="Arial" panose="020B0604020202020204" pitchFamily="34" charset="0"/>
              <a:buChar char="•"/>
            </a:pPr>
            <a:r>
              <a:rPr lang="en-US" dirty="0">
                <a:solidFill>
                  <a:srgbClr val="1C4587"/>
                </a:solidFill>
                <a:latin typeface="Arial" panose="020B0604020202020204" pitchFamily="34" charset="0"/>
              </a:rPr>
              <a:t>Lecture Hall - </a:t>
            </a:r>
            <a:r>
              <a:rPr lang="en-US" dirty="0">
                <a:solidFill>
                  <a:srgbClr val="FF0000"/>
                </a:solidFill>
                <a:latin typeface="Arial" panose="020B0604020202020204" pitchFamily="34" charset="0"/>
              </a:rPr>
              <a:t>(no food)</a:t>
            </a:r>
            <a:endParaRPr lang="en-US" dirty="0">
              <a:solidFill>
                <a:srgbClr val="1C4587"/>
              </a:solidFill>
              <a:latin typeface="Arial" panose="020B0604020202020204" pitchFamily="34" charset="0"/>
            </a:endParaRPr>
          </a:p>
          <a:p>
            <a:pPr fontAlgn="base">
              <a:buFont typeface="Arial" panose="020B0604020202020204" pitchFamily="34" charset="0"/>
              <a:buChar char="•"/>
            </a:pPr>
            <a:r>
              <a:rPr lang="en-US" dirty="0">
                <a:solidFill>
                  <a:srgbClr val="1C4587"/>
                </a:solidFill>
                <a:latin typeface="Arial" panose="020B0604020202020204" pitchFamily="34" charset="0"/>
              </a:rPr>
              <a:t>IMC - </a:t>
            </a:r>
            <a:r>
              <a:rPr lang="en-US" dirty="0">
                <a:solidFill>
                  <a:srgbClr val="FF0000"/>
                </a:solidFill>
                <a:latin typeface="Arial" panose="020B0604020202020204" pitchFamily="34" charset="0"/>
              </a:rPr>
              <a:t>(no food)</a:t>
            </a:r>
            <a:endParaRPr lang="en-US" dirty="0">
              <a:solidFill>
                <a:srgbClr val="1C4587"/>
              </a:solidFill>
              <a:latin typeface="Arial" panose="020B0604020202020204" pitchFamily="34" charset="0"/>
            </a:endParaRPr>
          </a:p>
          <a:p>
            <a:pPr fontAlgn="base">
              <a:buFont typeface="Arial" panose="020B0604020202020204" pitchFamily="34" charset="0"/>
              <a:buChar char="•"/>
            </a:pPr>
            <a:r>
              <a:rPr lang="en-US" dirty="0">
                <a:solidFill>
                  <a:srgbClr val="1C4587"/>
                </a:solidFill>
                <a:latin typeface="Arial" panose="020B0604020202020204" pitchFamily="34" charset="0"/>
              </a:rPr>
              <a:t>Auditorium - </a:t>
            </a:r>
            <a:r>
              <a:rPr lang="en-US" dirty="0">
                <a:solidFill>
                  <a:srgbClr val="FF0000"/>
                </a:solidFill>
                <a:latin typeface="Arial" panose="020B0604020202020204" pitchFamily="34" charset="0"/>
              </a:rPr>
              <a:t>(no food</a:t>
            </a:r>
            <a:r>
              <a:rPr lang="en-US" dirty="0" smtClean="0">
                <a:solidFill>
                  <a:srgbClr val="FF0000"/>
                </a:solidFill>
                <a:latin typeface="Arial" panose="020B0604020202020204" pitchFamily="34" charset="0"/>
              </a:rPr>
              <a:t>)</a:t>
            </a:r>
          </a:p>
          <a:p>
            <a:pPr fontAlgn="base">
              <a:buFont typeface="Arial" panose="020B0604020202020204" pitchFamily="34" charset="0"/>
              <a:buChar char="•"/>
            </a:pPr>
            <a:r>
              <a:rPr lang="en-US" dirty="0" smtClean="0">
                <a:solidFill>
                  <a:srgbClr val="1C4587"/>
                </a:solidFill>
                <a:latin typeface="Arial" panose="020B0604020202020204" pitchFamily="34" charset="0"/>
              </a:rPr>
              <a:t> </a:t>
            </a:r>
            <a:r>
              <a:rPr lang="en-US" dirty="0">
                <a:solidFill>
                  <a:srgbClr val="1C4587"/>
                </a:solidFill>
                <a:latin typeface="Arial" panose="020B0604020202020204" pitchFamily="34" charset="0"/>
              </a:rPr>
              <a:t>Weight Room </a:t>
            </a:r>
            <a:r>
              <a:rPr lang="en-US" dirty="0">
                <a:solidFill>
                  <a:srgbClr val="FF0000"/>
                </a:solidFill>
                <a:latin typeface="Arial" panose="020B0604020202020204" pitchFamily="34" charset="0"/>
              </a:rPr>
              <a:t>(no food)</a:t>
            </a:r>
          </a:p>
          <a:p>
            <a:pPr fontAlgn="base">
              <a:buFont typeface="Arial" panose="020B0604020202020204" pitchFamily="34" charset="0"/>
              <a:buChar char="•"/>
            </a:pPr>
            <a:r>
              <a:rPr lang="en-US" dirty="0" smtClean="0">
                <a:solidFill>
                  <a:srgbClr val="1C4587"/>
                </a:solidFill>
                <a:latin typeface="Arial" panose="020B0604020202020204" pitchFamily="34" charset="0"/>
              </a:rPr>
              <a:t>Cafeterias </a:t>
            </a:r>
            <a:endParaRPr lang="en-US" dirty="0">
              <a:solidFill>
                <a:srgbClr val="1C4587"/>
              </a:solidFill>
              <a:latin typeface="Arial" panose="020B0604020202020204" pitchFamily="34" charset="0"/>
            </a:endParaRPr>
          </a:p>
          <a:p>
            <a:pPr fontAlgn="base">
              <a:buFont typeface="Arial" panose="020B0604020202020204" pitchFamily="34" charset="0"/>
              <a:buChar char="•"/>
            </a:pPr>
            <a:r>
              <a:rPr lang="en-US" dirty="0">
                <a:solidFill>
                  <a:srgbClr val="1C4587"/>
                </a:solidFill>
                <a:latin typeface="Arial" panose="020B0604020202020204" pitchFamily="34" charset="0"/>
              </a:rPr>
              <a:t>Gymnasiums (bleachers)</a:t>
            </a:r>
          </a:p>
          <a:p>
            <a:pPr fontAlgn="base">
              <a:buFont typeface="Arial" panose="020B0604020202020204" pitchFamily="34" charset="0"/>
              <a:buChar char="•"/>
            </a:pPr>
            <a:r>
              <a:rPr lang="en-US" dirty="0">
                <a:solidFill>
                  <a:srgbClr val="1C4587"/>
                </a:solidFill>
                <a:latin typeface="Arial" panose="020B0604020202020204" pitchFamily="34" charset="0"/>
              </a:rPr>
              <a:t>Grand </a:t>
            </a:r>
            <a:r>
              <a:rPr lang="en-US" dirty="0" smtClean="0">
                <a:solidFill>
                  <a:srgbClr val="1C4587"/>
                </a:solidFill>
                <a:latin typeface="Arial" panose="020B0604020202020204" pitchFamily="34" charset="0"/>
              </a:rPr>
              <a:t>Hallway</a:t>
            </a:r>
          </a:p>
          <a:p>
            <a:pPr fontAlgn="base">
              <a:spcAft>
                <a:spcPts val="1200"/>
              </a:spcAft>
              <a:buFont typeface="Arial" panose="020B0604020202020204" pitchFamily="34" charset="0"/>
              <a:buChar char="•"/>
            </a:pPr>
            <a:r>
              <a:rPr lang="en-US" dirty="0" smtClean="0">
                <a:solidFill>
                  <a:srgbClr val="1C4587"/>
                </a:solidFill>
                <a:latin typeface="Arial" panose="020B0604020202020204" pitchFamily="34" charset="0"/>
              </a:rPr>
              <a:t>Areas </a:t>
            </a:r>
            <a:r>
              <a:rPr lang="en-US" dirty="0">
                <a:solidFill>
                  <a:srgbClr val="1C4587"/>
                </a:solidFill>
                <a:latin typeface="Arial" panose="020B0604020202020204" pitchFamily="34" charset="0"/>
              </a:rPr>
              <a:t>around school</a:t>
            </a:r>
          </a:p>
        </p:txBody>
      </p:sp>
      <p:sp>
        <p:nvSpPr>
          <p:cNvPr id="7" name="TextBox 6"/>
          <p:cNvSpPr txBox="1"/>
          <p:nvPr/>
        </p:nvSpPr>
        <p:spPr>
          <a:xfrm>
            <a:off x="304801" y="5157222"/>
            <a:ext cx="8715038" cy="1754326"/>
          </a:xfrm>
          <a:prstGeom prst="rect">
            <a:avLst/>
          </a:prstGeom>
          <a:noFill/>
        </p:spPr>
        <p:txBody>
          <a:bodyPr wrap="square" rtlCol="0">
            <a:spAutoFit/>
          </a:bodyPr>
          <a:lstStyle/>
          <a:p>
            <a:pPr marL="285750" indent="-285750">
              <a:buFont typeface="Arial" panose="020B0604020202020204" pitchFamily="34" charset="0"/>
              <a:buChar char="•"/>
            </a:pPr>
            <a:r>
              <a:rPr lang="en-US" dirty="0" smtClean="0"/>
              <a:t>Meet with Coach and Advisors</a:t>
            </a:r>
          </a:p>
          <a:p>
            <a:pPr marL="285750" indent="-285750">
              <a:buFont typeface="Arial" panose="020B0604020202020204" pitchFamily="34" charset="0"/>
              <a:buChar char="•"/>
            </a:pPr>
            <a:r>
              <a:rPr lang="en-US" dirty="0" smtClean="0"/>
              <a:t>Extra help or make up assignments/tests with teachers during office hours</a:t>
            </a:r>
          </a:p>
          <a:p>
            <a:pPr marL="285750" indent="-285750">
              <a:buFont typeface="Arial" panose="020B0604020202020204" pitchFamily="34" charset="0"/>
              <a:buChar char="•"/>
            </a:pPr>
            <a:r>
              <a:rPr lang="en-US" dirty="0" smtClean="0"/>
              <a:t>Meet with friends</a:t>
            </a:r>
          </a:p>
          <a:p>
            <a:pPr marL="285750" indent="-285750">
              <a:buFont typeface="Arial" panose="020B0604020202020204" pitchFamily="34" charset="0"/>
              <a:buChar char="•"/>
            </a:pPr>
            <a:r>
              <a:rPr lang="en-US" dirty="0" smtClean="0"/>
              <a:t>Study</a:t>
            </a:r>
          </a:p>
          <a:p>
            <a:pPr marL="285750" indent="-285750">
              <a:buFont typeface="Arial" panose="020B0604020202020204" pitchFamily="34" charset="0"/>
              <a:buChar char="•"/>
            </a:pPr>
            <a:r>
              <a:rPr lang="en-US" dirty="0" smtClean="0"/>
              <a:t>Meet with Guidance, CST, SAC</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6825782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Mrs. OConnor's Office Hours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02266180"/>
              </p:ext>
            </p:extLst>
          </p:nvPr>
        </p:nvGraphicFramePr>
        <p:xfrm>
          <a:off x="228600" y="2590800"/>
          <a:ext cx="8763000" cy="3352800"/>
        </p:xfrm>
        <a:graphic>
          <a:graphicData uri="http://schemas.openxmlformats.org/drawingml/2006/table">
            <a:tbl>
              <a:tblPr/>
              <a:tblGrid>
                <a:gridCol w="1371600">
                  <a:extLst>
                    <a:ext uri="{9D8B030D-6E8A-4147-A177-3AD203B41FA5}">
                      <a16:colId xmlns:a16="http://schemas.microsoft.com/office/drawing/2014/main" val="1039378967"/>
                    </a:ext>
                  </a:extLst>
                </a:gridCol>
                <a:gridCol w="1371600">
                  <a:extLst>
                    <a:ext uri="{9D8B030D-6E8A-4147-A177-3AD203B41FA5}">
                      <a16:colId xmlns:a16="http://schemas.microsoft.com/office/drawing/2014/main" val="646555269"/>
                    </a:ext>
                  </a:extLst>
                </a:gridCol>
                <a:gridCol w="1371600">
                  <a:extLst>
                    <a:ext uri="{9D8B030D-6E8A-4147-A177-3AD203B41FA5}">
                      <a16:colId xmlns:a16="http://schemas.microsoft.com/office/drawing/2014/main" val="915950817"/>
                    </a:ext>
                  </a:extLst>
                </a:gridCol>
                <a:gridCol w="1371600">
                  <a:extLst>
                    <a:ext uri="{9D8B030D-6E8A-4147-A177-3AD203B41FA5}">
                      <a16:colId xmlns:a16="http://schemas.microsoft.com/office/drawing/2014/main" val="1669810203"/>
                    </a:ext>
                  </a:extLst>
                </a:gridCol>
                <a:gridCol w="1524000">
                  <a:extLst>
                    <a:ext uri="{9D8B030D-6E8A-4147-A177-3AD203B41FA5}">
                      <a16:colId xmlns:a16="http://schemas.microsoft.com/office/drawing/2014/main" val="2675699256"/>
                    </a:ext>
                  </a:extLst>
                </a:gridCol>
                <a:gridCol w="1752600">
                  <a:extLst>
                    <a:ext uri="{9D8B030D-6E8A-4147-A177-3AD203B41FA5}">
                      <a16:colId xmlns:a16="http://schemas.microsoft.com/office/drawing/2014/main" val="3050314500"/>
                    </a:ext>
                  </a:extLst>
                </a:gridCol>
              </a:tblGrid>
              <a:tr h="484997">
                <a:tc>
                  <a:txBody>
                    <a:bodyPr/>
                    <a:lstStyle/>
                    <a:p>
                      <a:pPr fontAlgn="ctr"/>
                      <a:r>
                        <a:rPr lang="en-US">
                          <a:effectLst/>
                        </a:rPr>
                        <a:t> </a:t>
                      </a: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tc>
                  <a:txBody>
                    <a:bodyPr/>
                    <a:lstStyle/>
                    <a:p>
                      <a:pPr algn="ctr" rtl="0" fontAlgn="ctr">
                        <a:spcBef>
                          <a:spcPts val="0"/>
                        </a:spcBef>
                        <a:spcAft>
                          <a:spcPts val="0"/>
                        </a:spcAft>
                      </a:pPr>
                      <a:r>
                        <a:rPr lang="en-US" sz="1800" b="1" i="0" u="none" strike="noStrike">
                          <a:solidFill>
                            <a:srgbClr val="FFFFFF"/>
                          </a:solidFill>
                          <a:effectLst/>
                          <a:latin typeface="Arial" panose="020B0604020202020204" pitchFamily="34" charset="0"/>
                        </a:rPr>
                        <a:t>Monday</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tc>
                  <a:txBody>
                    <a:bodyPr/>
                    <a:lstStyle/>
                    <a:p>
                      <a:pPr algn="ctr" rtl="0" fontAlgn="ctr">
                        <a:spcBef>
                          <a:spcPts val="0"/>
                        </a:spcBef>
                        <a:spcAft>
                          <a:spcPts val="0"/>
                        </a:spcAft>
                      </a:pPr>
                      <a:r>
                        <a:rPr lang="en-US" sz="1800" b="1" i="0" u="none" strike="noStrike">
                          <a:solidFill>
                            <a:srgbClr val="FFFFFF"/>
                          </a:solidFill>
                          <a:effectLst/>
                          <a:latin typeface="Arial" panose="020B0604020202020204" pitchFamily="34" charset="0"/>
                        </a:rPr>
                        <a:t>Tuesday</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tc>
                  <a:txBody>
                    <a:bodyPr/>
                    <a:lstStyle/>
                    <a:p>
                      <a:pPr algn="ctr" rtl="0" fontAlgn="ctr">
                        <a:spcBef>
                          <a:spcPts val="0"/>
                        </a:spcBef>
                        <a:spcAft>
                          <a:spcPts val="0"/>
                        </a:spcAft>
                      </a:pPr>
                      <a:r>
                        <a:rPr lang="en-US" sz="1800" b="1" i="0" u="none" strike="noStrike">
                          <a:solidFill>
                            <a:srgbClr val="FFFFFF"/>
                          </a:solidFill>
                          <a:effectLst/>
                          <a:latin typeface="Arial" panose="020B0604020202020204" pitchFamily="34" charset="0"/>
                        </a:rPr>
                        <a:t>Wednesday</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tc>
                  <a:txBody>
                    <a:bodyPr/>
                    <a:lstStyle/>
                    <a:p>
                      <a:pPr algn="ctr" rtl="0" fontAlgn="ctr">
                        <a:spcBef>
                          <a:spcPts val="0"/>
                        </a:spcBef>
                        <a:spcAft>
                          <a:spcPts val="0"/>
                        </a:spcAft>
                      </a:pPr>
                      <a:r>
                        <a:rPr lang="en-US" sz="1800" b="1" i="0" u="none" strike="noStrike">
                          <a:solidFill>
                            <a:srgbClr val="FFFFFF"/>
                          </a:solidFill>
                          <a:effectLst/>
                          <a:latin typeface="Arial" panose="020B0604020202020204" pitchFamily="34" charset="0"/>
                        </a:rPr>
                        <a:t>Thursday</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tc>
                  <a:txBody>
                    <a:bodyPr/>
                    <a:lstStyle/>
                    <a:p>
                      <a:pPr algn="ctr" rtl="0" fontAlgn="ctr">
                        <a:spcBef>
                          <a:spcPts val="0"/>
                        </a:spcBef>
                        <a:spcAft>
                          <a:spcPts val="0"/>
                        </a:spcAft>
                      </a:pPr>
                      <a:r>
                        <a:rPr lang="en-US" sz="1800" b="1" i="0" u="none" strike="noStrike">
                          <a:solidFill>
                            <a:srgbClr val="FFFFFF"/>
                          </a:solidFill>
                          <a:effectLst/>
                          <a:latin typeface="Arial" panose="020B0604020202020204" pitchFamily="34" charset="0"/>
                        </a:rPr>
                        <a:t>Friday</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3905350474"/>
                  </a:ext>
                </a:extLst>
              </a:tr>
              <a:tr h="1623683">
                <a:tc>
                  <a:txBody>
                    <a:bodyPr/>
                    <a:lstStyle/>
                    <a:p>
                      <a:pPr algn="ctr" rtl="0" fontAlgn="ctr">
                        <a:spcBef>
                          <a:spcPts val="0"/>
                        </a:spcBef>
                        <a:spcAft>
                          <a:spcPts val="0"/>
                        </a:spcAft>
                      </a:pPr>
                      <a:r>
                        <a:rPr lang="en-US" sz="1800" b="1" i="0" u="none" strike="noStrike">
                          <a:solidFill>
                            <a:srgbClr val="222222"/>
                          </a:solidFill>
                          <a:effectLst/>
                          <a:latin typeface="Arial" panose="020B0604020202020204" pitchFamily="34" charset="0"/>
                        </a:rPr>
                        <a:t>10:01 - 10:29</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a:solidFill>
                            <a:srgbClr val="222222"/>
                          </a:solidFill>
                          <a:effectLst/>
                          <a:latin typeface="Arial" panose="020B0604020202020204" pitchFamily="34" charset="0"/>
                        </a:rPr>
                        <a:t>Lunch</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a:solidFill>
                            <a:srgbClr val="222222"/>
                          </a:solidFill>
                          <a:effectLst/>
                          <a:latin typeface="Arial" panose="020B0604020202020204" pitchFamily="34" charset="0"/>
                        </a:rPr>
                        <a:t>Lunch</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dirty="0" smtClean="0">
                          <a:effectLst/>
                        </a:rPr>
                        <a:t>Outside</a:t>
                      </a:r>
                      <a:r>
                        <a:rPr lang="en-US" baseline="0" dirty="0" smtClean="0">
                          <a:effectLst/>
                        </a:rPr>
                        <a:t> Library- Supervised Study Area</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a:solidFill>
                            <a:srgbClr val="222222"/>
                          </a:solidFill>
                          <a:effectLst/>
                          <a:latin typeface="Arial" panose="020B0604020202020204" pitchFamily="34" charset="0"/>
                        </a:rPr>
                        <a:t>Lunch</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smtClean="0">
                          <a:solidFill>
                            <a:srgbClr val="222222"/>
                          </a:solidFill>
                          <a:effectLst/>
                          <a:latin typeface="Arial" panose="020B0604020202020204" pitchFamily="34" charset="0"/>
                        </a:rPr>
                        <a:t>Liberty</a:t>
                      </a:r>
                      <a:r>
                        <a:rPr lang="en-US" sz="1800" b="0" i="0" u="none" strike="noStrike" baseline="0" dirty="0" smtClean="0">
                          <a:solidFill>
                            <a:srgbClr val="222222"/>
                          </a:solidFill>
                          <a:effectLst/>
                          <a:latin typeface="Arial" panose="020B0604020202020204" pitchFamily="34" charset="0"/>
                        </a:rPr>
                        <a:t> Bell- Supervised Study Area</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82586680"/>
                  </a:ext>
                </a:extLst>
              </a:tr>
              <a:tr h="1244120">
                <a:tc>
                  <a:txBody>
                    <a:bodyPr/>
                    <a:lstStyle/>
                    <a:p>
                      <a:pPr algn="ctr" rtl="0" fontAlgn="ctr">
                        <a:spcBef>
                          <a:spcPts val="0"/>
                        </a:spcBef>
                        <a:spcAft>
                          <a:spcPts val="0"/>
                        </a:spcAft>
                      </a:pPr>
                      <a:r>
                        <a:rPr lang="en-US" sz="1800" b="1" i="0" u="none" strike="noStrike">
                          <a:solidFill>
                            <a:srgbClr val="222222"/>
                          </a:solidFill>
                          <a:effectLst/>
                          <a:latin typeface="Arial" panose="020B0604020202020204" pitchFamily="34" charset="0"/>
                        </a:rPr>
                        <a:t>10:29 - 10:57</a:t>
                      </a:r>
                      <a:endParaRPr lang="en-US">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smtClean="0">
                          <a:solidFill>
                            <a:srgbClr val="222222"/>
                          </a:solidFill>
                          <a:effectLst/>
                          <a:latin typeface="Arial" panose="020B0604020202020204" pitchFamily="34" charset="0"/>
                        </a:rPr>
                        <a:t>Office</a:t>
                      </a:r>
                      <a:r>
                        <a:rPr lang="en-US" sz="1800" b="0" i="0" u="none" strike="noStrike" baseline="0" dirty="0" smtClean="0">
                          <a:solidFill>
                            <a:srgbClr val="222222"/>
                          </a:solidFill>
                          <a:effectLst/>
                          <a:latin typeface="Arial" panose="020B0604020202020204" pitchFamily="34" charset="0"/>
                        </a:rPr>
                        <a:t> Hours </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smtClean="0">
                          <a:solidFill>
                            <a:srgbClr val="222222"/>
                          </a:solidFill>
                          <a:effectLst/>
                          <a:latin typeface="Arial" panose="020B0604020202020204" pitchFamily="34" charset="0"/>
                        </a:rPr>
                        <a:t>Office Hours</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dirty="0" smtClean="0">
                          <a:effectLst/>
                        </a:rPr>
                        <a:t>Lunch</a:t>
                      </a:r>
                      <a:r>
                        <a:rPr lang="en-US" baseline="0" dirty="0" smtClean="0">
                          <a:effectLst/>
                        </a:rPr>
                        <a:t> </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smtClean="0">
                          <a:solidFill>
                            <a:srgbClr val="222222"/>
                          </a:solidFill>
                          <a:effectLst/>
                          <a:latin typeface="Arial" panose="020B0604020202020204" pitchFamily="34" charset="0"/>
                        </a:rPr>
                        <a:t>Office</a:t>
                      </a:r>
                      <a:r>
                        <a:rPr lang="en-US" sz="1800" b="0" i="0" u="none" strike="noStrike" baseline="0" dirty="0" smtClean="0">
                          <a:solidFill>
                            <a:srgbClr val="222222"/>
                          </a:solidFill>
                          <a:effectLst/>
                          <a:latin typeface="Arial" panose="020B0604020202020204" pitchFamily="34" charset="0"/>
                        </a:rPr>
                        <a:t> Hours</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ts val="0"/>
                        </a:spcBef>
                        <a:spcAft>
                          <a:spcPts val="0"/>
                        </a:spcAft>
                      </a:pPr>
                      <a:r>
                        <a:rPr lang="en-US" sz="1800" b="0" i="0" u="none" strike="noStrike" dirty="0" smtClean="0">
                          <a:solidFill>
                            <a:srgbClr val="222222"/>
                          </a:solidFill>
                          <a:effectLst/>
                          <a:latin typeface="Arial" panose="020B0604020202020204" pitchFamily="34" charset="0"/>
                        </a:rPr>
                        <a:t>Lunch</a:t>
                      </a:r>
                      <a:r>
                        <a:rPr lang="en-US" sz="1800" b="0" i="0" u="none" strike="noStrike" baseline="0" dirty="0" smtClean="0">
                          <a:solidFill>
                            <a:srgbClr val="222222"/>
                          </a:solidFill>
                          <a:effectLst/>
                          <a:latin typeface="Arial" panose="020B0604020202020204" pitchFamily="34" charset="0"/>
                        </a:rPr>
                        <a:t> </a:t>
                      </a:r>
                      <a:endParaRPr lang="en-US" dirty="0">
                        <a:effectLst/>
                      </a:endParaRPr>
                    </a:p>
                  </a:txBody>
                  <a:tcPr marL="38100" marR="38100" marT="38100" marB="38100" anchor="ctr">
                    <a:lnL w="7255" cap="flat" cmpd="sng" algn="ctr">
                      <a:solidFill>
                        <a:srgbClr val="000000"/>
                      </a:solidFill>
                      <a:prstDash val="solid"/>
                      <a:round/>
                      <a:headEnd type="none" w="med" len="med"/>
                      <a:tailEnd type="none" w="med" len="med"/>
                    </a:lnL>
                    <a:lnR w="7255" cap="flat" cmpd="sng" algn="ctr">
                      <a:solidFill>
                        <a:srgbClr val="000000"/>
                      </a:solidFill>
                      <a:prstDash val="solid"/>
                      <a:round/>
                      <a:headEnd type="none" w="med" len="med"/>
                      <a:tailEnd type="none" w="med" len="med"/>
                    </a:lnR>
                    <a:lnT w="7255" cap="flat" cmpd="sng" algn="ctr">
                      <a:solidFill>
                        <a:srgbClr val="000000"/>
                      </a:solidFill>
                      <a:prstDash val="solid"/>
                      <a:round/>
                      <a:headEnd type="none" w="med" len="med"/>
                      <a:tailEnd type="none" w="med" len="med"/>
                    </a:lnT>
                    <a:lnB w="725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74685502"/>
                  </a:ext>
                </a:extLst>
              </a:tr>
            </a:tbl>
          </a:graphicData>
        </a:graphic>
      </p:graphicFrame>
      <p:sp>
        <p:nvSpPr>
          <p:cNvPr id="5" name="Rectangle 1"/>
          <p:cNvSpPr>
            <a:spLocks noChangeArrowheads="1"/>
          </p:cNvSpPr>
          <p:nvPr/>
        </p:nvSpPr>
        <p:spPr bwMode="auto">
          <a:xfrm>
            <a:off x="2138363" y="2925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82077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95400" y="4800600"/>
            <a:ext cx="6172200" cy="1384995"/>
          </a:xfrm>
          <a:prstGeom prst="rect">
            <a:avLst/>
          </a:prstGeom>
          <a:noFill/>
        </p:spPr>
        <p:txBody>
          <a:bodyPr wrap="square" rtlCol="0">
            <a:spAutoFit/>
          </a:bodyPr>
          <a:lstStyle/>
          <a:p>
            <a:pPr algn="ctr"/>
            <a:r>
              <a:rPr lang="en-US" sz="2800" dirty="0" smtClean="0"/>
              <a:t>Contact information:</a:t>
            </a:r>
          </a:p>
          <a:p>
            <a:endParaRPr lang="en-US" sz="2800" dirty="0"/>
          </a:p>
          <a:p>
            <a:pPr algn="ctr"/>
            <a:r>
              <a:rPr lang="en-US" sz="2800" dirty="0" smtClean="0"/>
              <a:t>Email: jloconnor@jacksonsd.org</a:t>
            </a:r>
            <a:endParaRPr lang="en-US" sz="2800" dirty="0"/>
          </a:p>
        </p:txBody>
      </p:sp>
      <p:pic>
        <p:nvPicPr>
          <p:cNvPr id="1026" name="Picture 2" descr="29,901 Thank You Photos - Free &amp; Royalty-Free Stock Photos from Dreamsti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762000"/>
            <a:ext cx="8153400" cy="350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0970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371600"/>
            <a:ext cx="8458200" cy="2362200"/>
          </a:xfrm>
        </p:spPr>
        <p:txBody>
          <a:bodyPr>
            <a:normAutofit/>
          </a:bodyPr>
          <a:lstStyle/>
          <a:p>
            <a:pPr algn="ctr"/>
            <a:r>
              <a:rPr lang="en-US" sz="8800" dirty="0" smtClean="0"/>
              <a:t>WELCOME</a:t>
            </a:r>
            <a:endParaRPr lang="en-US" sz="8800" dirty="0"/>
          </a:p>
        </p:txBody>
      </p:sp>
      <p:sp>
        <p:nvSpPr>
          <p:cNvPr id="3" name="Subtitle 2"/>
          <p:cNvSpPr>
            <a:spLocks noGrp="1"/>
          </p:cNvSpPr>
          <p:nvPr>
            <p:ph type="subTitle" idx="1"/>
          </p:nvPr>
        </p:nvSpPr>
        <p:spPr>
          <a:xfrm>
            <a:off x="1219200" y="4068762"/>
            <a:ext cx="5562600" cy="1752600"/>
          </a:xfrm>
        </p:spPr>
        <p:txBody>
          <a:bodyPr>
            <a:noAutofit/>
          </a:bodyPr>
          <a:lstStyle/>
          <a:p>
            <a:pPr algn="ctr"/>
            <a:r>
              <a:rPr lang="en-US" sz="4000" dirty="0" smtClean="0"/>
              <a:t>United States History I</a:t>
            </a:r>
          </a:p>
          <a:p>
            <a:pPr algn="ctr"/>
            <a:r>
              <a:rPr lang="en-US" sz="4000" dirty="0" smtClean="0"/>
              <a:t>Honors</a:t>
            </a:r>
          </a:p>
          <a:p>
            <a:pPr algn="ctr"/>
            <a:r>
              <a:rPr lang="en-US" sz="4000" dirty="0" smtClean="0"/>
              <a:t>Mrs. O’Connor</a:t>
            </a:r>
          </a:p>
          <a:p>
            <a:pPr algn="ctr"/>
            <a:r>
              <a:rPr lang="en-US" sz="4000" dirty="0" smtClean="0"/>
              <a:t>Room # C122</a:t>
            </a:r>
            <a:endParaRPr lang="en-US" sz="4000" dirty="0"/>
          </a:p>
        </p:txBody>
      </p:sp>
      <p:sp>
        <p:nvSpPr>
          <p:cNvPr id="23554" name="AutoShape 2" descr="data:image/jpeg;base64,/9j/4AAQSkZJRgABAQAAAQABAAD/2wCEAAkGBxMSEhUTEhMWExIXFRcaGRgYFx8YGxoZGhgXGRgbHR0YHCghGholGxcXITEhJSorLi4uFyAzODMsNygtLisBCgoKDg0OGxAQGzYkICQsNDQ0NDQ3LCw3LCwwLCwsLC8sLC8sNy8vLzQsLCwsLCwsLCwsLCwsLCwsLCwsLCwsLP/AABEIAGECBQMBEQACEQEDEQH/xAAcAAEAAgIDAQAAAAAAAAAAAAAABgcEBQIDCAH/xABFEAABAwIDBQQGCAMGBgMAAAABAAIDBBEFEiEGBzFBYRMiUXEjcoGRobEUMkJSc7LB0TM0YhUlNUOC8CRTk6LS4RbC4v/EABsBAQADAQEBAQAAAAAAAAAAAAADBAUGAgEH/8QAOREAAgEDAQQFDAICAwADAAAAAAECAwQRBRIhMUETUWFxsQYUIjIzNIGRocHR4XLwQvEVI7JSksL/2gAMAwEAAhEDEQA/ALxQBAEAQBAEAQHTV1TImF8jgxjRcuJsAvjaSyz1CEpyUYrLZW20G9YAllHHm5dpJoPMNBuR52VOpd8oo6O18nm1tV5Y7F93/shtVt1iDzc1Dm9GgNHyVd3FR8zYhpFnFY2M9+Tuot4OIRn+MJB4PaD8rFfVc1FzPNTRbOf+OO5kuwXeww2bVRFh+/H3h5kHX3XViF2v8kZFx5PTW+jLPY9z+fDwLCwzE4qhgfDI2Rp5g/PwVuMlJZRz9WjUpS2aiwzLX0jCAIAgCAIAgCAIAgCAIAgCAIAgCAIAgCAIAgCAIAgCAIAgCAIAgCAIAgCAIAgCAIAgCAIAgCAIAgCAIAgCAIAgCAIAgCAIAgNJtRtPBQx5pDd5+rGPrOP6Dqo6lWNNZZcsrGrdz2YcOb5IpDaLaOpxB5c89wE5WA2Y39z1VLZq13nkdN0tlpUdlb58+v8AS7DXsw9xFy4AeOgHvcpXbU4LM2Uo61eXEtm3pr6v68DrljYODy4+Vh7zYn3KrU6L/DJt2fnvG42fhnP4OguCiL587VviPevuGeXUguLXzRmYVjMlM/PBL2budiLHzB0K9RlKDyiGvRoXEdmok0S+g3qVjfriKYeRafe02+CnV3NcTLqeT9tLfBtfX+/MlOA70YppGRywuic42zBwc0HrexAU9O6UnhrBlXehVKMHUhLaS5cywGOBFxqCrRgnJAEAQBAEAQBAEAQBAEAQBAEAQBAEAQBAEAQBAEAQBAEAQBAEAQBAEAQBAEAQBAEAQBAEAQBAEAQBAEAQBAEAQBAEAQEW232xjoGWFn1Dh3WeA+87wHzUNasqa7TT07TZ3csvdBcX+Cmp+1qpDPUOLnON7cLjkP6W9FHSt3J7dTiXL3VY0Y+bWe6K59fd+fkKqdsXdABeOX2W+fienv8ABfK1zs+jA+6bojq4q3HB8ub7zLwHZeprzma5jW3tnlda/iGNAJPsAHVV4UJ1fSbNe51S2sv+qEctcluS72bDF92tbA0vb2c7R/y3EOt6rgPgSvUrSS4byKhr9CbxUTj9V/fgYOyu05o3Wkgjmiv3g5jc48nEXv0K80q7p7mtxNf6VC7XSQliX0f960XNs5j9LVsvAWggasIAc32fstCFSM1mJyFzaVbaWzVjjwfcz7jmINg40kkzSNXMY1wHmL3+C9lY0U1ZhlU0dpTMJN7A9k1+nG3fDr+S8SUHuZZozuIJ1KeUlzWTWz7s6SojElLJJDmBsHHtGg8LG5vx/qUMrWD4bjSoa9dQ9fEl8vqjVw4TjOGG8P8AxEI+ywl4t6jrOafVv7VGqdal6u9Fyd3p177ZbEuv9rj8USfZneJBUOEU7TTz8LO0aT4AnUHoVNTrqTw9zM670mpRj0lN7cOtfcmoKnMk+oAgCAIAgCAIAgCA0WL7X0dM4slnaHt4tALnDnwAUUq0I7my/Q0y5rxUoR3PnwMPB9vaSpkMcZeCBe725Qeg1v8ABfKdaM3hHq70yta01Oo1vfIlAKmM4+oAgCAIAgCAIAgCAIAgCAIAgCAIAgOJkF7XF/C+qZPuy8ZwddXVMiYZJHBjG8XONgOWpXxtJZZ6p05VJKMFlsjFfvHw+LhKZT4RtLvibD4qGVzTXM1KWiXdT/HHe/6yQ4XicdQwPjNwQDbmLi9j1UyeVky6kHCbi+Tx8jMX08BAEAQBAEAQBAEAQBAEAQBAEAQBAEBCdu9vGUYMUNn1BHm2Pq7r0VetXUNy4mzpukyuf+ypuh4935K+2c2cqK+V00pvrmfJJwbpe5HN1uDeAFr2XyjRx6c+J61LUlNeb226murn+vE6toJmQXERcTqGl1r2HF1hw6DxPRfbmrsrZXFnnRdPVep0s/Uj9X/eJHKqncwNzfWc3Nbwvy81Qq09hpM6uyu1cwlOPBSaXcuBtn4jHExrGd8taOdmj28zfw96tzuoxWzA5+30KrXm6tw8Zecc/wBHGSurKq3ee5o0GtmjyLjr8VGo16u/9FuVTS7H0Uk3/wDZ/PgdLsCqOOUOPrXPxXx2lQ9w8oLR7mmvgvszFaZad4d34ZBwOrT7DzULjOm88DShVtryGympLq/XFE/2Z3oyMsysb2jeHaNADh5jgVZp3fKZiXnk/wD5W7+D+z/PzN1VbKUWKzfS4ql2uXM1hFwRw4i7eCn6OE5KomZbvLq1oO0lHCeeK37+JJdn9l46QkslmcD9l7wW+dgBqpzKN6gIntthGHzi1U5sUtu68Gzx/wCQ6FRVYQkvSL9jdXNCWaGX2YymRPYnaSSmqvoUkzaiA/w5AfIjjra19DwI8FFQk1Jwbyi/qlCnKjG5jDYk3hrhv6y1yLjoQrRhJ43lJ7xqJ9HUNEUsrWPaSG9q82sbczdZ1zHYktlnaaNWdzRk6qTafUvwdW7WuqpassY9xDRq5z3HQ2JFjceCsWsfR2uZj65Wl07opJRWHuS446+JeLeAvxVkwj6gCAIAgCAgW9rCWOpHT6B7Czlxu4N4+1VrpLo2zb0KrPztQzuae74NlP4U4iqp7H/M/QqCz9Z9xqeUXsI/y+zPTUX1R5BaByBzQBAEAQBAEAQBAEAQBAEAQEU3h4bnppJmlzZImOILXuboNeDTY+1Q14pxb6jU0q4nCvGmsNSe/KTKQ/tidtj2kj7uaLGRwGpA5FUaC254bOn1Wfm9tKpTis7uS5vuPQezDJhAwzOu4tHO+llqHCttvLNuh8POO10M9NVSGoc7tM7nB4JN9SQQRw8lmSoVNrgd1Q1OyVBLaSWOH65ltbt8VlraO9Q066d4cRyuDzWkluwziZT9Nyhu37uwqjbHD209bNEz6ocCP9QB/VZVaKU2kd9ptWVS1hOby8FgbkHE08tzf0jvzFakPVXccHc+3n/J+LLLXohCAIAgCAIAgPj3AAk6AalD6k28IqjG96Tm1Q7GxpGGztLmT+oeAvwVNXDlUSjwOjlo8KNlKpV9fGe7s/JZuFVomiZKNA4XVw5sy0AQBAEAQBAYmJYnFTsMk0jY2jmTb3eJXmUlFZZLRo1K0tmmssqvazee+QGOjBiZzkd9Yj+kfZHXiqVW6b3QOostChT9O4eX1cvi/wCo0myWy0tVKC4G5OYl2uUH7b78XHWzTz+EtChs+lLiUNW1bpv+ih6nN9fYuzx7iwtpqqOlgFJD3WgXkPO3E3PNx4np5qy3hZZh06bqTUI8XuKywyifVzdoWktzBrG/eN+63yHEnz6qpRg6kull8DotSuo2lBWVHjj0n4/F+BmbxMI+izRMJzOdEC633sxuAPDgAvF2szWOZa8n6qVtPaeFF/Y44Ns5YCScXOlmcbX4XA+s7p+qmo2yjvlxM3U9ZnXbp0XiP1f4X9ZYuFbHOcA6ZxjHJjbZrdSbgHoBp4q1kwsHHH/7NoG+kYZJCNGmRzifO7rD2D2KOpUjBZZatbKrcy2aa+PJFb43tUJrtjp442eBGb5khUal05LCR1FnoUKMlOcm2urd+zR0VKZXZQ5jPFz3ZWgfM+QUEI7T44Ne4r9DDaUXLsW8srYnDMOgmjtVPqKpxGUMzNZf1W6lo55ri2pV6jCnF7nlnJ6jc3teOakNmC7Pu9/yLSVowwgIlvB2Q+nxsMZa2dh7pdfKWn6wNgfMeXVQ1qPSLtNPTNRdnJ7sxfLt5FVQ4WaTFGQZs5jkAzAWvdoPC5tx+CgoQ2Kzj2fg1dUufOdOhVaxmXhtIv8Ai+qPIK6cuVLvr/j0/wCG78wWfeesjrvJ32M+/wCxrtzH89N6o/KFYtfZoyNc98l3LwJptLvJhp3mKBvbyA2LswbG087u526L5O4SezFZZ7t9GlKn01eWxHj24I1HvWqWuu+GJ0Z+6XD3ONwfco516kH6SLlDSbK6pt0Jvd1/gsXZnaWGtjzxXB5tPEFWqc1OOUYV3aztqrpz4r6o7do9oIaKLtJj0a0aucfAD9V8qVIwWWerOyq3U9imu98kVxVb153O9DDEwcmvJc4jybayhVWrNZitxqVLCwtpdHXqNy7FwO/CN6784bVQta0mxcwkW8CQ7l7V5p3EnLZkiW70ajGg61Ge5LO/G/4ki3kVLZcKlew3aTER/wBRikuvZv8AvMpaF77Huf8A5ZSuF/zVN+L/APUqvZ+s+42PKL2Ef5fZlpY5vImo5XQyU0ZLANRKbWPA6t00Us7iUZbOClb6PQrUFW6RpdqS+5kbO7yTUPAdCwMPNjy435fZAt7VNCU36ywZdzStIL/qqOT7sL5my2x28josrGs7WdzQ7LewaDwLj18Oi8Vq6huW9lnTtKldJ1JPZivr3EVh3n1er+yhkjHEMz6f6uC+SnWistIlpW2nVp9FGck+TeMMn+y20sVdHnZ3XADM297HwU8JbUVIyrmg6FaVJ8maPareNDSvMUTe3lGjtbMafAnmfG3BQzuEnsxWWaVro8qlPpq0tiPHtwRyPeZWHvCKF7BxDQ/h63BfHKslnCPVOjplSXRqck3zeMEr2U2/grDkcDDL90kEH1TzXqlXjU3cyHUNJq2npetHr6u8zNsdopaNgfHT9s22rs4aAeo4leqs5QWUskdhaUbiWzOpsvO5Y4kDod6s/a5pmM7HKe4wa3uLHMT5+9VqdzJy3m1daHRhR9B4ed7b3Jczsrt6dU1/dgiazjYuLjbqQbBeqlepHe47iK10qxr5jGq5SXUS/Y7bmKt7jm9lMOLb3B6tPgpqNZVF2mXqOnSs5rfmL4P8ktUxmhAaXbP+RqfwX/JR1fUZd033un/JHnJ3Fn4jPzBULX2h1eu+5y714np3Cv4MfqN+S0zhz5itU+KJz2RmVw+wHBpPjqdF5k2luWSWjCE5qM5bK6+JT+0e3z5nFv0OJrmkj0l3ke6wVKd3JbksHU0PJ+3aUpTck+rcWRsNjMVVTh8TAxosLDxsry4HJzWJNFSbyP8AEqjzb+Rqy7j2jO80j3On/eZ17F7WzUcT2UwjkBeScwcTcknTKralW2VhGBOhpvTSVSo223w4LLJxs/vUa94ZVRdnc2ztN2g9QdRr5r5TusvElg93eguEOkoS2lxx2dnWWLHUNczOHDJa976W8VbOeSbeEV1j+9RjHllKxrwCQZZDZn+kDUi/vVV3DlLZprJux0eFGl0t3LZXUuPd3mvpt6tQxw7aCN7DzZmabc7ZuK8yrzpvE0S0dKtbum5W82muv7lgYftFHU05mph2rg2/Z3DTfwN+Csqe1HajvMads6Vboqz2e3j8SvMW3pVTXOYyCOJzSQcxLyLe4KnO6mnjGDpLfQbaUVNzck+rcdeJb05zExsDQ2SwzyObfUaHK06am5X2pctJKJ4tNEpynKVXhl4XZni+ZlYfvKlmhdEYmPnDTm72QZSCM1rHXp0UkKs5084KlfT7ahdqMp4W5rm854FW1IGQ5jZvM+RVGllTWDpr9QlQmqjwsb31FnbO7wJWRsjbCxzQyzO867jfmbaC1+S0lKq+KONqUbCKWzUb39XI7pt7ErHFrqRocDYjtD/4qu7uSeGjVp+T9KpFTjUbT7P2SnZPbH6YCMjQ7lkcXN9pIFjdW4uTWWc9cQpQns022lxysfc0GN7yZ6SUxTU0QcLG4mOXXhqWBQOtNS2cbzXhplrO3846VqPav2SzZ7aVtTEJMtjzsbi/QkAkexWVnG8w6igpPY4dpgY1vEo6cll3ySA2LGtIIPXNayhncQhuZo2ukXFwtqOEuvP4IVi+9WokBFPG2EfePfd8RZVp3cn6qwbdv5P0YPNWW12cF+SDV9dJM4vmkdI/xcb+7w9iqyk5PLNylRhSjs01hdhNNjthO1tPUyxRs4taHte7zNjlB8728FoUKCj6T4nJarq0qzdGnlR58m/wv6ywHYnS0kRjpSx7+Ng7NqdM7zz4fpoOFrOTCcWllog2L07pxZzjZzrvd9oi97C3NzrDT9l5qQ21h8Ce1uPN5OpH1sbuzPP5cCRQsiwqn+kTACXLlij+4PDz4XPs6n5OahHIt6FS5q7K4vi/FsjOGUkk8hrKq5kcbsa77DTzI5G3uHw8UoPO3Pj4Fq9uYRirah6i4v8A+T6+7qJ3sthFyJ3jQfwwfznzHDprzFpjMRz262qbQw6EGZw7o8Op/wB8uiiq1VTjkv2FjK7q7K3JcX1Iqml2drK4meX0bHXJfLcaE/ZbbM7pwvoqioVKj2pbjop6raWUOioLax1cPi+ZLcK3WRNYZKqZ5sL5WgMsAL68del9OqmjaQXHeZdXX7mT9BKP18Ssa0M7R4jByZjlB1Nr6eaoSxtPB11FyVKLqPfjf8t5c27TZAUkQnlb/wATI3gf8th1DfWOhPu5LSoUdhb+JxWq6g7qpiPqLh29p82v3hR0rjFCBLKOJ+yP3/3xSrcRhu4s+2Gk1bpbb9GPX19xXFft3XSk+nLAeTbD5fsqcrmo+B0VPRLOmvSWX2t/Y6afbSuZwqXnz1+a+K4qdZJPRrKS9THxf5PuzBlqq5kpBec+ZzrceStUIT2nOfMwtVurboY2tDhF/Dnz58T0HGNB5K0YBUm+v+PT/hu/MFn3nrI67yd9jPv+xrtzH89N6o/KFYtfZoyNc98l3LwOe1m7V4m9G9sdKXXcXutYXva5PBfY0YU5bQr6pc3dPocfJb2cd4D6QQU0VK5jzGXBxZ5DnwOqr3U4yxg19Dta1Bz6WOMpcTE3U1bm4iGA910YuPaVLaeo+8oeUXvEf4/djediTpq+RpPditG0ey7j7SfgqtzLM32G5o1BUrWLXGW9m53I4DG9klTI0Oe5xtfWw5D3LSgsRSOKuKjqVpTfNsmmO7v6OqeHvjAIN9F6Itp4xncYu8akbFhMkbBZrTEB/wBRir3Xs3/eZraF77Huf/llJU8hZLHIBfI7Nbx0ICpUaqpts6fUrF3cIwTwk8vuxyN3QYU7FaoNkdcvdnlJ6cGjoLBW7ZKWZviYOtynS2beKxTS3dveXjg2ztPTMayONosBrbVWjnypt7OGvjrTKQezla3KeQLRlLfhf2rNuotTz1na6HXhUtlTXGPFd/M7NgdrKamiNNUxejPB4F7esONuoUtO6XCZRvNBltOpbvtx+GSKOhjoKaqq6SQOjdGcljexdo0+y/wU0moUm4mbRp1Lm/jG44538uC/RUMsRlkjjJPpJWhx5kak++yq2izPJv6/NxtUlzaX3PSOCYLDDAyNsbbZRfTjotE4soraml+jV07Gd3JLdtuQNnD5rJqehUeOTP0K0auLSO3v2o4fgWRhmMCtwed77OeyGQX6hpsfgtGbzTb7DjbKGxfQh1TS+pTFS24aDwL2fmCoW3tEdVrfucvh4lwbWYHBHhGdkYDwIzm56uAPzVy59mznNDbV5HHNPwKywGpdHV05abEyAeyxP6KvZ+s+42PKP2EP5fZnpVhuB5LQOQOSA0u2f8jU/gv+Sjq+oy7pvvdP+SPOTuLPxGfmCoWvtDq9d9zl3rxPTuFfwY/Ub8lpnDmS5t9DwQHnjbaMNr6kNFgJNB7Asit7Rn6HpvutPuLD3IfyP+pay4H5/U9d95Bt4/8AiVR5t/I1Zdx7Rnd6R7nT/vMl25LDonUbnOjaXF3Ei61I8EcLV9pLvfiRnejhjIK45AGtkY19hyOoPyWbdRxUO00Oq52iz/i2vudVFtRJ/Zs1PmN87WX55Tq4e7RTTqPoF2lC1tYf8rPdujv+L/2Rejia6ohDhmsSQ0mzTa3G2vP4rxa7W9xJtddF7Eara48En1ccsnG2E0tTFG1tPHGIiSBGS5x0tbVoU1anUqLG4z9PvbOzlKScnnsX5OrdY+pZWZTE9kTgA7MLC+q90KcqaaZV1a9pXdSM6aawsPP+zC3lRBuIzhosO4bDqxt1SufaM6fRvcofHxZ2bttkhXid0ryAHENA5WJA+SvQpxdNJo5a7vK8Lyc4yaabXwW4mmzu7iOiM8zndq5zHWvy7psveyoxwioqs6tdTm8tteJTFZ/DPs+YWZQ9pE7rVfdavcz0RsfhsP0SF3Zsvk42WsfnpX297AxFOyoYLMlFnW4B7R+o+Sz7uGJbXWdhoF1t0XRfGPDuf78TL3N4i1rpIHWH2gfn+qs289qHcYus23RXTa4S3r7/AFNLi8QxSuJAu2SUBn4Uel9PFwJXyj6UnU+CJNSfQUKdouXpS72XVh9AyGNrGNAAAHBWDFI5tVsNDWHOdJPHn7wvMoxlxRLRr1aLzTk13FfYruzqY7mJ2cdR+yrytIPhuNehr9zDdUSl9H9PwROtw6SE2lyh33Q6593Ee1VKtJQ55Ojsb+V0s9G4rr5HClZI9wZHmLjwAJ9/QdV4hGUniJPdVqFCHSVcfTL7iwNnMFcxvZsBmlJu8t1APgXHRrQPG3PxWrSpqnHBwd9dyuqrqPcuS6kS5lLBQM+kVb2mQDut5NP9N+J5Zj8OfqUlFZZDRozqzUKay2RCF0mIz/SpwRC0+hjI0Pg633Ry8TqoYJze3L4fk0LmpC1pu2pPMn6z/wDyuzrJbguF9u7M4ehadfB7vAeLRz8Tp4qcykb/AB3GoqSIySuAAGjb6uPgF5lJRWWTUaE601Cmstlb4BQuxKodXVIvEHWiYeBI52+62wFuZHTWCnHpJdJL4Gte1VZ0vM6T3/5vrfV/fyWBQ0/aSXP1Iz75P/z8z0VkxDT7z8eFPSmNp9JKC0dG8z+nvUNepsQ7zT0m084uFnhHeyA7rtnRVVPayAmGAtdrwdJxYOtrZiPVvxVW1p5e0+Ru69eunTVGPGXHu/ZPd5O0/wBEh7OM+mkBA/pbwJ/316K1Xq9HHtMLS7B3Vbf6q4/j4lNYdh8lU82Nm370jjYedzoAq1KgmtuobOoarKnLze1W9bsrfjsSJzhuwtL34hURmq7O7RfNa40Nr94ag6FWvQacEYObmMo3NRNpPi88U+HYYkO7OYua1x7l9TzPU9Oi+RoQi8o91tUuKtNwk+Ly/wAdi8S0sB2ehpWBrGi/MqYzjcICot9f8en/AA3fmCz7z1kdd5O+xn3/AGNVuhlyVdQ+18sZdbxswFT2zxSyZesx27/Z69k0202PT1GeaQ53cWs+y3wAHTxVVSdSa2jp6lGNhaT6Bb0vi+1mZjeDSQ0UE0smZ8j9GjQAZTwCmu0lFJGJoFSdStUnN5eOPxPm7FwGJtJNhkA18bu0Xq0foPvIvKCMncRwv8fuzu3mUDosQlJHdks9p8bix9xBVa5jio+029HrqpaRxxjuJVucxSJkL4HPa1wdcAkC46XV2jWjKPHecvqOnVaFaTUW4t7mvAm2IbV0kL2sdM1z3ODQ1hzkX5kN4DqV7dWCeMkFPT7icHPZwks5e7xNRvOma/DJi0gi8eo/Eao7r2b/ALzLWhe+x7n/AOWUXFCZJoWA2zPt/wBp4qpbwU20+o6HWLmdtCFSHKXzWHuNx6fDqnm2Rh9jm/sV5zKjMnlGhqNt2P5xf9+Zd+yO0kdbCHNNniwc2+oK0oTU1lHEXVrUtqjpzX7XWiPVGMw1k89BVsAc2ZzYzwu37J15/uFHGam5QlyLtxaytqdK4ot4kuPUyDbbbGOoQJA7NE52UeIOpHyVW4oqHpRN3RtSqXLdOrvaWc9feYOy9XJL21C03EkRIHg4ElvvIXujFzpOJBqVaFvqFKr2b+7h4GmgGSaMuFiyUXB4ixsVFby2am8vaxR6a0bhvxv+H+j0vQTB0THA6FoPwWmcMee9vsRY+tqZQQWZ7AjW+Vobp5kLKmukqtLrO+tpK1sYupu2Y/vBMtg6J8eCVTnixfDKfe1x/VaNRYptdhyFjNzvacnzmn9SsJfsfiR/mCz7b2iOr1v3Ofw8S8Ntz/cx9WL8zVdufZs5vRPfI/HwKbwz+Zp/xh+VyrWfrPuNnyj9hD+X2Z6ai+qPILQOQOaA0u2f8jU/gv8Ako6vqMu6b73T/kjzk7iz8Rn5gqFr7Q6vXfc5d68T07hf8GP1B8lpnDmuw7aaGaWSJpHckyA3uHGwLreR0XiE1LOORaubWVCMHLjJZx1byk9uT/eFT+KfkFl1vaM7nTfdafcWFuQ/kT6y1lwPz+p6772QbeP/AIlUebfyNWXce0Z3eke50/7zJzuSbajcDxD9QtOLzFHDV4uNWUXxy/Ehu9TFGTVz8rgWRMDCeVxcu16E29izrh7dTCO00in5vZqVTdnf8DWbMYHJUYfU1DWk2kD2ix1aDbTrl1VmrSfQpLkY1jfxeoyqS4Tyvx4GHgVW2Gpildwa7XyPFVbeqoS38GbWr2Mrqktj1o8O3rRfUe0FAYxJ29OGkX+u2/uve60OlhjOTkFYXTls9HLPcxge0NJUl3YOHddluW5c3Vt+I6r7Cop8D5dWlS2aVTi1n/ZUG88/3lP5R/kas659ozs9G9yh8fFkq3G/wp/xHfmctGn6i7jjL33mp/J+JZVa0mN4HEscPgV6lwIaTxOLfWjy5WtOQi2ot8CLrKoe0R32p77WpjqZ6N2Pmb9EgbmGbs75b62vxt4ahaueR+f7MtnaxuOG3eD/AEqilYBd7RnZ6zdR79R7VHWhtwaLumXPm9zGT4Pc+5lB0Ve6ElzXZO65pPgCLFZ9KclmK5nZX1vSns1anCm8/D/eC091uFhxdU27oAbH5BacYqKSRwletKtUlUlxbLJXohPjuCAoPavG8QEz4aid4sTYN9G0jkQG2uPes2s6qeJM7bTKdhUgpUorPNPe18/EjUeW4zXy372UgOtzsSCL+arrGd5rVFNxag8PkWPs1X4LCzXtcx49qeJ65SAR56LRp1qMVhbjjbvTtRq1Nqotp/D6GyxTedTxMLKSK+mhsGtHsCTuoLhvPVvoNxN/9nor5sj+EYZVYlKKipD5GX7rLWa7wzE2aG9OJ8LcflOnKb26nyPt3d0bWDt7T4y59yZPBh8MIzVczGj/AJbXWFvA/af5AAdCrTaXEw4QlN4iss02Nbz4IhkpWZyBYHg0W4WA5f7sq07qEeG82rXQrirvqeivr8iBGWrxWoDS4k8XH7EbebjyHQc1VW3Xlv4G5PzbSqGY+s/m3+C3cJow2NkNOLRsaG9pxaABxH33Hppc6+C0ksLCOKnOU5OUuL3mZiuM09BF33AZRo2/ecfH2nmeZXyU1FZZJQt6leexTWX/AHiUZtTjz62d0ruHBrfAcgsurUdSR3VhZxs6Oy3v4t/3ki79iMGFJRxR/bIzv9d2p93D2LTpw2IpHE3lw7ivKo+b+nIqnbGjrKytlLaaoe0OLW+ieBlGn1iABw8VSrQqTqZS3HSadcWltaKMppSe99e/u6kZNFs1iphdDHTMgieLODi25HUkucPZZSSjXmsPCKtKtpVvNThtSkue/wDRrsY2KrKKL6RI5jQ0gdx5zC+mhsFBO3lCO1k07fV6F1VVFQe/rx38Ca7ocWkkjfG9xflcbFxuddeJ1V23eaaOb1iCheTUVhbvBFjqYzAgKY3yVQdWRxj/AC4hfzcSfkB71nXbzPB2fk/TcbZy65eBw3IQF9RUS/Z+r00AafjdXKEdmmkc5qlZVbucl14+RlbXbCTxvLqSMSRk6N4ZegsDoopWqbyng0qPlFVjDZqQ2n15x89xi4PsZXVDC2dgjHIkkkW4AX4DyXvzeLWGVXrVdVFOCUUv8VwfeYFNsJiDaloa1oa0gh5BOo4HovNO2jF5e893euVq0diC2U+PPJZ+M7JCqpWxzOvM3UP5gqadOM1hmba3lW2ntU3+yqcV2Cr4nENiEg5EEj9Cqvma6zcj5STS309/f+jJ2f3dV0jwZbQM52GtvMqenQjDeuJm3urV7pbL3R6l9ya7V7HzPhbFFJK9gA9HcZLjmdLk+ZSpR2+LPlnqLtV6EFnr35IRBsBiTXhwa0WNxYG49/NeI2yi8plqtrk60dipTTXxJ3iuykldTt7duSpY0APtYnztxupKlKM1hlK01CrazcqfB8uREcK2NxSmlzxHJrxZxI9twfcvEbdR9Vst19ZddYqUov5m52l2OqZ3CribkqdC8DS5AAuPA6L7OgpS2k8M8W2rzpUuhnFSh1M0eJYLilWGtmEr3N+rm+qOtgBc9V5dvtevLJ7jrCopq3pKGe9kq3cbvPoTjPO7PO7n4KwkorCMmrVnVk5zeWzltzu/7dxnp7NlOrhycf3UNS3jPfwZo2Wr1raOx60ep/ZkRdHi8cf0c9uI7ZcrbajwzZb2XnoZ4w57ix/ylpGW3G3W137s92DjgO7Ceola+pHZwtIIZ4+fipKdGNPgUb3Ua12/TeF1IsTavZt76cQwPkawMymJlg13raX9l19qU9vdk82d75s9pQTfW87u4rN27vEL6Mba+lwb/NQq1inlM0KmvVKkXCcE0+8m+M7O1VTRRxyF4ewD0bbBriODnaXNvNS1KW3ubKVlqDtW5Qgm3zedy6kQmHd/iTXBwa0WNwQDcfFRxtlF5TLtXXJ1Y7E6aa+Jc+z7pjE0VAs8ABWTDbyzZofCObbYRJUwlsckjdCCxhADwfvaX5KOpT21jJcs7zzaW0oJvrfLuKndu8xC+jG25cb/ADUKtIrgzTl5QVZLEoJmx/8AiWKFuUmUi1rdq63u8F683X/yZGtaknlUo/Iytl9hq2OQue50LQO7k4g8zdwOpXuNJRjsplavqMq9ZVakE8LGHnHeavEd31c57jGy4JJu+5J6kqLzSPWXl5Q1ksbC+pKNgcHxCjcWyN9E7iANAfHxupoU9jdky7u7Vw9rYUX1rmdu3+wj6iQz04HaOtnBJsSBbx00UdS3jN5LdnrNa3gqeE4r+8SH0eCYtT5o2NlYx3Hs3EX/AO1eY28ksKW4nqazSqS25UE5db/0c6HdfU1Lx2/oob3LeJdz1J4qWnRjDeuJSvNTr3K2ZPEepFx4Ng8VNCIY2gMAt56KUziu9sN27y90tIBqSSzqfBVp20JPK3G3a67Xox2ZraS6+PzIS7YrES7K2nAPibn9AvCs453ssVPKOo44hBJ9+fsWJsVsDLTsc+aZ4nLe6W2GT1QQR8Fa2Uo4W4w+nlKr0tT0nzzz+RGsd2CrXzPdGC/MSS6Q3c4+OllXdrFvLZrw1+rCKioJJd5t9hsBxGik7zfRu+s0DTz11upadPY5lC8vlc73TSfWs5LTZwF+NlKUCoNutgZhK+WkZna9xcW34E6m2h0uqs7VN5TwdBb6/Up01CcNrG7OcfPcc9h9la9sgfIBFyLiSXFv3bngOilp0lDfzM681CpcrZeFFclwLb0a3U6Aak9OKlKKTbwjzZj9K2qrDHTD0UtQbeoDc2tyJ+BVKhBSqOa4HT6tcTpWlO3k/SaWe5HobAcObTwRxNFsrR71dOXNggCA0e0Wy8FY20jRfxXxpPieozlB7UXhldYturlbcwSXHgdfmoJW1N9hqUdbu6e5va7/AM8SN1WxVaz/ACw7yB/9qJ2a5M0I+Ukv8qf1/Rit2frGkEQm4Nx5+1q+K0knlSPcvKGlOLjKk8Pt/RlT1uIsHpJnRt/rkt7ha59gXqSnH1qhHb1Les8UrTPx3eBpqmdzyczy/Xib69bFUpSbe95Olo0oU4rZio9x0rySklwDawUrMjaWF3C7je7iObgTYlWqdzsLGDDu9EjcVHUdR7+vfjuM+u3l1kgysyxD+kf+rj2JK7k+CPNLyeoReZycvoRKsrJJXF0jy9x5kqvKTk8tmzRoU6MdmnHCM7ZSi7atpozwdM0n1WnO74NK90I5qIq6nV6O0qPsx89x6Oc4DibLWPz8xZ8UgZ9eaNvm8D9UyfVFvgjhjWJspoXzPOjQT5nkF8lJRWWe6VOVWahHiylce26mq4HwStbYvDmuGhAF9CFnVLlzi4tHY2mjRtq0asZZwt/fjkSLcsw+ldyJPw0/RXLdYpo53WJ7V7P4L5JFrKYzDCxmv+jwvmyOkyNvlbxK8zlsrJPbUemqqnnGebPO2MCrrql4a0uqJXd4gaRjgB5gWCqU6EpS25nQXeq0qFLza15LGfHHb2l37v8AZduH0zY/tkd4q6cwSdAEAQBAEAQBAEAQBAEAQBAEAQBAEAQBAEAQBAEAQBAEAQBAEAQBAEAQBAEAQBAEAQBAVFvD26keZaOJhiYHFr3u0c63EAfZafHmFQr1224I67StKp04xuKjy+K6l+/AwNzeE/SJ3VTh6Nndj9h4+03Kt0obEEjntQuXcXEqnLgu5f3JdikKQQBAEAQHwhAanaHCPpEeVrnsP9Dyy/nltcL40nxJKdSVN5j4J+JXNZuulcSWvNz4nMfeVC7am+RoR1m8isKf0X4MB+6+q5P+C+ea0yRa7eda+R1ndlV/e+C+ea0z7/z132fIHdlV/e+Cea0x/wA9d9a+QG7Kr+98E81pj/nrvs+Rwqd2tW0XBB6WXx2kHwJKflBcxfpJP6Gmkw6soniTI5jm3s9t9Lgg+WhKhdvUpvahvNKnq1peR6K4Wznr4fP8mJUYxPJ9eZ7v9SglVm+LNWnY2sFmEF4nCieXSxguJvIziSftBfINuSz1nq4jGNCeFj0X4E03qbTCeX6PG70UZOYg6F3P/f7qzdVcvYRiaFY7EfOanPh3c2Q7DMFqKnWJnd8bL7C0yk5M+XPlCoylGlHPU8/XGPuXbu+2eNHAGu+seKupY3I5eUnJuT4slS+nk4vaCCDwKAwMOwSCAl0cYDnG5NtUBsUAQBAEAQBAEAQBAEAQBAEAQBAEAQBAEAQBAEAQBAEAQBAEAQBAEAQBAEAQBAEAQBAEAQEQ2x2Chrzmc4sfwJGlxwsbcV5cIt5aJo3FaMHCMmk+WXj5G52ZwGOihbDENAvRCbZAEAQBAEAQBAEAQBAEAQBAdFVRskFntDh1CArfbHdyCDLTd12pLeRUFagp7+Zq6fqtS1ey98Orq7irntdG+xBa9ruB5EG6zWnGWHxR2sJ069PajvjJGZguGPrJwwXN3XcepN1btqWXtyOf1y+VOPm1Pq39i5L+8j0DgGDspomsaBoNSrxyps0AQBAEAQBAEAQBAEAQBAEAQBAEAQBAEAQBAEAQBAEAQBAEAQBAEAQBAEAQBAEAQBAEAQBAEAQBAEAQBAEAQBAEAQBAEAQBAEAQBAEAKArjeTsZ2o7enaO1HEcMw/dQVqCqd5q6bqcrRtPfF8u3l+zK3YbNGni7SRvpHeKmjFRWEZ1WrKrNzlxZPV9IwgCAIAgCAIAgCAIAgCAIAgCAIAgCAIAgCAIAgCAIAgCAIAgCAIAgCAIAgCAIAgCAIAgCAIAgCAIAgCAIAgCAIAgCAIAgCAIAgCAIAgCA65/qlAfKb6oQHagCAIAgCAIAgCAIAgCAIAgCAIAgCAIAgCAIAgCAIAgCAIAgCAIAgCAIAgCAIAgCAIAgCAIAgCAIAgCAIAgCA//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3556" name="AutoShape 4" descr="data:image/jpeg;base64,/9j/4AAQSkZJRgABAQAAAQABAAD/2wCEAAkGBxMSEhUTEhMWExIXFRcaGRgYFx8YGxoZGhgXGRgbHR0YHCghGholGxcXITEhJSorLi4uFyAzODMsNygtLisBCgoKDg0OGxAQGzYkICQsNDQ0NDQ3LCw3LCwwLCwsLC8sLC8sNy8vLzQsLCwsLCwsLCwsLCwsLCwsLCwsLCwsLP/AABEIAGECBQMBEQACEQEDEQH/xAAcAAEAAgIDAQAAAAAAAAAAAAAABgcEBQIDCAH/xABFEAABAwIDBQQGCAMGBgMAAAABAAIDBBEFEiEGBzFBYRMiUXEjcoGRobEUMkJSc7LB0TM0YhUlNUOC8CRTk6LS4RbC4v/EABsBAQADAQEBAQAAAAAAAAAAAAADBAUGAgEH/8QAOREAAgEDAQQFDAICAwADAAAAAAECAwQRBRIhMUETUWFxsQYUIjIzNIGRocHR4XLwQvEVI7JSksL/2gAMAwEAAhEDEQA/ALxQBAEAQBAEAQHTV1TImF8jgxjRcuJsAvjaSyz1CEpyUYrLZW20G9YAllHHm5dpJoPMNBuR52VOpd8oo6O18nm1tV5Y7F93/shtVt1iDzc1Dm9GgNHyVd3FR8zYhpFnFY2M9+Tuot4OIRn+MJB4PaD8rFfVc1FzPNTRbOf+OO5kuwXeww2bVRFh+/H3h5kHX3XViF2v8kZFx5PTW+jLPY9z+fDwLCwzE4qhgfDI2Rp5g/PwVuMlJZRz9WjUpS2aiwzLX0jCAIAgCAIAgCAIAgCAIAgCAIAgCAIAgCAIAgCAIAgCAIAgCAIAgCAIAgCAIAgCAIAgCAIAgCAIAgCAIAgCAIAgCAIAgCAIAgNJtRtPBQx5pDd5+rGPrOP6Dqo6lWNNZZcsrGrdz2YcOb5IpDaLaOpxB5c89wE5WA2Y39z1VLZq13nkdN0tlpUdlb58+v8AS7DXsw9xFy4AeOgHvcpXbU4LM2Uo61eXEtm3pr6v68DrljYODy4+Vh7zYn3KrU6L/DJt2fnvG42fhnP4OguCiL587VviPevuGeXUguLXzRmYVjMlM/PBL2budiLHzB0K9RlKDyiGvRoXEdmok0S+g3qVjfriKYeRafe02+CnV3NcTLqeT9tLfBtfX+/MlOA70YppGRywuic42zBwc0HrexAU9O6UnhrBlXehVKMHUhLaS5cywGOBFxqCrRgnJAEAQBAEAQBAEAQBAEAQBAEAQBAEAQBAEAQBAEAQBAEAQBAEAQBAEAQBAEAQBAEAQBAEAQBAEAQBAEAQBAEAQBAEAQEW232xjoGWFn1Dh3WeA+87wHzUNasqa7TT07TZ3csvdBcX+Cmp+1qpDPUOLnON7cLjkP6W9FHSt3J7dTiXL3VY0Y+bWe6K59fd+fkKqdsXdABeOX2W+fienv8ABfK1zs+jA+6bojq4q3HB8ub7zLwHZeprzma5jW3tnlda/iGNAJPsAHVV4UJ1fSbNe51S2sv+qEctcluS72bDF92tbA0vb2c7R/y3EOt6rgPgSvUrSS4byKhr9CbxUTj9V/fgYOyu05o3Wkgjmiv3g5jc48nEXv0K80q7p7mtxNf6VC7XSQliX0f960XNs5j9LVsvAWggasIAc32fstCFSM1mJyFzaVbaWzVjjwfcz7jmINg40kkzSNXMY1wHmL3+C9lY0U1ZhlU0dpTMJN7A9k1+nG3fDr+S8SUHuZZozuIJ1KeUlzWTWz7s6SojElLJJDmBsHHtGg8LG5vx/qUMrWD4bjSoa9dQ9fEl8vqjVw4TjOGG8P8AxEI+ywl4t6jrOafVv7VGqdal6u9Fyd3p177ZbEuv9rj8USfZneJBUOEU7TTz8LO0aT4AnUHoVNTrqTw9zM670mpRj0lN7cOtfcmoKnMk+oAgCAIAgCAIAgCA0WL7X0dM4slnaHt4tALnDnwAUUq0I7my/Q0y5rxUoR3PnwMPB9vaSpkMcZeCBe725Qeg1v8ABfKdaM3hHq70yta01Oo1vfIlAKmM4+oAgCAIAgCAIAgCAIAgCAIAgCAIAgOJkF7XF/C+qZPuy8ZwddXVMiYZJHBjG8XONgOWpXxtJZZ6p05VJKMFlsjFfvHw+LhKZT4RtLvibD4qGVzTXM1KWiXdT/HHe/6yQ4XicdQwPjNwQDbmLi9j1UyeVky6kHCbi+Tx8jMX08BAEAQBAEAQBAEAQBAEAQBAEAQBAEBCdu9vGUYMUNn1BHm2Pq7r0VetXUNy4mzpukyuf+ypuh4935K+2c2cqK+V00pvrmfJJwbpe5HN1uDeAFr2XyjRx6c+J61LUlNeb226murn+vE6toJmQXERcTqGl1r2HF1hw6DxPRfbmrsrZXFnnRdPVep0s/Uj9X/eJHKqncwNzfWc3Nbwvy81Qq09hpM6uyu1cwlOPBSaXcuBtn4jHExrGd8taOdmj28zfw96tzuoxWzA5+30KrXm6tw8Zecc/wBHGSurKq3ee5o0GtmjyLjr8VGo16u/9FuVTS7H0Uk3/wDZ/PgdLsCqOOUOPrXPxXx2lQ9w8oLR7mmvgvszFaZad4d34ZBwOrT7DzULjOm88DShVtryGympLq/XFE/2Z3oyMsysb2jeHaNADh5jgVZp3fKZiXnk/wD5W7+D+z/PzN1VbKUWKzfS4ql2uXM1hFwRw4i7eCn6OE5KomZbvLq1oO0lHCeeK37+JJdn9l46QkslmcD9l7wW+dgBqpzKN6gIntthGHzi1U5sUtu68Gzx/wCQ6FRVYQkvSL9jdXNCWaGX2YymRPYnaSSmqvoUkzaiA/w5AfIjjra19DwI8FFQk1Jwbyi/qlCnKjG5jDYk3hrhv6y1yLjoQrRhJ43lJ7xqJ9HUNEUsrWPaSG9q82sbczdZ1zHYktlnaaNWdzRk6qTafUvwdW7WuqpassY9xDRq5z3HQ2JFjceCsWsfR2uZj65Wl07opJRWHuS446+JeLeAvxVkwj6gCAIAgCAgW9rCWOpHT6B7Czlxu4N4+1VrpLo2zb0KrPztQzuae74NlP4U4iqp7H/M/QqCz9Z9xqeUXsI/y+zPTUX1R5BaByBzQBAEAQBAEAQBAEAQBAEAQEU3h4bnppJmlzZImOILXuboNeDTY+1Q14pxb6jU0q4nCvGmsNSe/KTKQ/tidtj2kj7uaLGRwGpA5FUaC254bOn1Wfm9tKpTis7uS5vuPQezDJhAwzOu4tHO+llqHCttvLNuh8POO10M9NVSGoc7tM7nB4JN9SQQRw8lmSoVNrgd1Q1OyVBLaSWOH65ltbt8VlraO9Q066d4cRyuDzWkluwziZT9Nyhu37uwqjbHD209bNEz6ocCP9QB/VZVaKU2kd9ptWVS1hOby8FgbkHE08tzf0jvzFakPVXccHc+3n/J+LLLXohCAIAgCAIAgPj3AAk6AalD6k28IqjG96Tm1Q7GxpGGztLmT+oeAvwVNXDlUSjwOjlo8KNlKpV9fGe7s/JZuFVomiZKNA4XVw5sy0AQBAEAQBAYmJYnFTsMk0jY2jmTb3eJXmUlFZZLRo1K0tmmssqvazee+QGOjBiZzkd9Yj+kfZHXiqVW6b3QOostChT9O4eX1cvi/wCo0myWy0tVKC4G5OYl2uUH7b78XHWzTz+EtChs+lLiUNW1bpv+ih6nN9fYuzx7iwtpqqOlgFJD3WgXkPO3E3PNx4np5qy3hZZh06bqTUI8XuKywyifVzdoWktzBrG/eN+63yHEnz6qpRg6kull8DotSuo2lBWVHjj0n4/F+BmbxMI+izRMJzOdEC633sxuAPDgAvF2szWOZa8n6qVtPaeFF/Y44Ns5YCScXOlmcbX4XA+s7p+qmo2yjvlxM3U9ZnXbp0XiP1f4X9ZYuFbHOcA6ZxjHJjbZrdSbgHoBp4q1kwsHHH/7NoG+kYZJCNGmRzifO7rD2D2KOpUjBZZatbKrcy2aa+PJFb43tUJrtjp442eBGb5khUal05LCR1FnoUKMlOcm2urd+zR0VKZXZQ5jPFz3ZWgfM+QUEI7T44Ne4r9DDaUXLsW8srYnDMOgmjtVPqKpxGUMzNZf1W6lo55ri2pV6jCnF7nlnJ6jc3teOakNmC7Pu9/yLSVowwgIlvB2Q+nxsMZa2dh7pdfKWn6wNgfMeXVQ1qPSLtNPTNRdnJ7sxfLt5FVQ4WaTFGQZs5jkAzAWvdoPC5tx+CgoQ2Kzj2fg1dUufOdOhVaxmXhtIv8Ai+qPIK6cuVLvr/j0/wCG78wWfeesjrvJ32M+/wCxrtzH89N6o/KFYtfZoyNc98l3LwJptLvJhp3mKBvbyA2LswbG087u526L5O4SezFZZ7t9GlKn01eWxHj24I1HvWqWuu+GJ0Z+6XD3ONwfco516kH6SLlDSbK6pt0Jvd1/gsXZnaWGtjzxXB5tPEFWqc1OOUYV3aztqrpz4r6o7do9oIaKLtJj0a0aucfAD9V8qVIwWWerOyq3U9imu98kVxVb153O9DDEwcmvJc4jybayhVWrNZitxqVLCwtpdHXqNy7FwO/CN6784bVQta0mxcwkW8CQ7l7V5p3EnLZkiW70ajGg61Ge5LO/G/4ki3kVLZcKlew3aTER/wBRikuvZv8AvMpaF77Huf8A5ZSuF/zVN+L/APUqvZ+s+42PKL2Ef5fZlpY5vImo5XQyU0ZLANRKbWPA6t00Us7iUZbOClb6PQrUFW6RpdqS+5kbO7yTUPAdCwMPNjy435fZAt7VNCU36ywZdzStIL/qqOT7sL5my2x28josrGs7WdzQ7LewaDwLj18Oi8Vq6huW9lnTtKldJ1JPZivr3EVh3n1er+yhkjHEMz6f6uC+SnWistIlpW2nVp9FGck+TeMMn+y20sVdHnZ3XADM297HwU8JbUVIyrmg6FaVJ8maPareNDSvMUTe3lGjtbMafAnmfG3BQzuEnsxWWaVro8qlPpq0tiPHtwRyPeZWHvCKF7BxDQ/h63BfHKslnCPVOjplSXRqck3zeMEr2U2/grDkcDDL90kEH1TzXqlXjU3cyHUNJq2npetHr6u8zNsdopaNgfHT9s22rs4aAeo4leqs5QWUskdhaUbiWzOpsvO5Y4kDod6s/a5pmM7HKe4wa3uLHMT5+9VqdzJy3m1daHRhR9B4ed7b3Jczsrt6dU1/dgiazjYuLjbqQbBeqlepHe47iK10qxr5jGq5SXUS/Y7bmKt7jm9lMOLb3B6tPgpqNZVF2mXqOnSs5rfmL4P8ktUxmhAaXbP+RqfwX/JR1fUZd033un/JHnJ3Fn4jPzBULX2h1eu+5y714np3Cv4MfqN+S0zhz5itU+KJz2RmVw+wHBpPjqdF5k2luWSWjCE5qM5bK6+JT+0e3z5nFv0OJrmkj0l3ke6wVKd3JbksHU0PJ+3aUpTck+rcWRsNjMVVTh8TAxosLDxsry4HJzWJNFSbyP8AEqjzb+Rqy7j2jO80j3On/eZ17F7WzUcT2UwjkBeScwcTcknTKralW2VhGBOhpvTSVSo223w4LLJxs/vUa94ZVRdnc2ztN2g9QdRr5r5TusvElg93eguEOkoS2lxx2dnWWLHUNczOHDJa976W8VbOeSbeEV1j+9RjHllKxrwCQZZDZn+kDUi/vVV3DlLZprJux0eFGl0t3LZXUuPd3mvpt6tQxw7aCN7DzZmabc7ZuK8yrzpvE0S0dKtbum5W82muv7lgYftFHU05mph2rg2/Z3DTfwN+Csqe1HajvMads6Vboqz2e3j8SvMW3pVTXOYyCOJzSQcxLyLe4KnO6mnjGDpLfQbaUVNzck+rcdeJb05zExsDQ2SwzyObfUaHK06am5X2pctJKJ4tNEpynKVXhl4XZni+ZlYfvKlmhdEYmPnDTm72QZSCM1rHXp0UkKs5084KlfT7ahdqMp4W5rm854FW1IGQ5jZvM+RVGllTWDpr9QlQmqjwsb31FnbO7wJWRsjbCxzQyzO867jfmbaC1+S0lKq+KONqUbCKWzUb39XI7pt7ErHFrqRocDYjtD/4qu7uSeGjVp+T9KpFTjUbT7P2SnZPbH6YCMjQ7lkcXN9pIFjdW4uTWWc9cQpQns022lxysfc0GN7yZ6SUxTU0QcLG4mOXXhqWBQOtNS2cbzXhplrO3846VqPav2SzZ7aVtTEJMtjzsbi/QkAkexWVnG8w6igpPY4dpgY1vEo6cll3ySA2LGtIIPXNayhncQhuZo2ukXFwtqOEuvP4IVi+9WokBFPG2EfePfd8RZVp3cn6qwbdv5P0YPNWW12cF+SDV9dJM4vmkdI/xcb+7w9iqyk5PLNylRhSjs01hdhNNjthO1tPUyxRs4taHte7zNjlB8728FoUKCj6T4nJarq0qzdGnlR58m/wv6ywHYnS0kRjpSx7+Ng7NqdM7zz4fpoOFrOTCcWllog2L07pxZzjZzrvd9oi97C3NzrDT9l5qQ21h8Ce1uPN5OpH1sbuzPP5cCRQsiwqn+kTACXLlij+4PDz4XPs6n5OahHIt6FS5q7K4vi/FsjOGUkk8hrKq5kcbsa77DTzI5G3uHw8UoPO3Pj4Fq9uYRirah6i4v8A+T6+7qJ3sthFyJ3jQfwwfznzHDprzFpjMRz262qbQw6EGZw7o8Op/wB8uiiq1VTjkv2FjK7q7K3JcX1Iqml2drK4meX0bHXJfLcaE/ZbbM7pwvoqioVKj2pbjop6raWUOioLax1cPi+ZLcK3WRNYZKqZ5sL5WgMsAL68del9OqmjaQXHeZdXX7mT9BKP18Ssa0M7R4jByZjlB1Nr6eaoSxtPB11FyVKLqPfjf8t5c27TZAUkQnlb/wATI3gf8th1DfWOhPu5LSoUdhb+JxWq6g7qpiPqLh29p82v3hR0rjFCBLKOJ+yP3/3xSrcRhu4s+2Gk1bpbb9GPX19xXFft3XSk+nLAeTbD5fsqcrmo+B0VPRLOmvSWX2t/Y6afbSuZwqXnz1+a+K4qdZJPRrKS9THxf5PuzBlqq5kpBec+ZzrceStUIT2nOfMwtVurboY2tDhF/Dnz58T0HGNB5K0YBUm+v+PT/hu/MFn3nrI67yd9jPv+xrtzH89N6o/KFYtfZoyNc98l3LwOe1m7V4m9G9sdKXXcXutYXva5PBfY0YU5bQr6pc3dPocfJb2cd4D6QQU0VK5jzGXBxZ5DnwOqr3U4yxg19Dta1Bz6WOMpcTE3U1bm4iGA910YuPaVLaeo+8oeUXvEf4/djediTpq+RpPditG0ey7j7SfgqtzLM32G5o1BUrWLXGW9m53I4DG9klTI0Oe5xtfWw5D3LSgsRSOKuKjqVpTfNsmmO7v6OqeHvjAIN9F6Itp4xncYu8akbFhMkbBZrTEB/wBRir3Xs3/eZraF77Huf/llJU8hZLHIBfI7Nbx0ICpUaqpts6fUrF3cIwTwk8vuxyN3QYU7FaoNkdcvdnlJ6cGjoLBW7ZKWZviYOtynS2beKxTS3dveXjg2ztPTMayONosBrbVWjnypt7OGvjrTKQezla3KeQLRlLfhf2rNuotTz1na6HXhUtlTXGPFd/M7NgdrKamiNNUxejPB4F7esONuoUtO6XCZRvNBltOpbvtx+GSKOhjoKaqq6SQOjdGcljexdo0+y/wU0moUm4mbRp1Lm/jG44538uC/RUMsRlkjjJPpJWhx5kak++yq2izPJv6/NxtUlzaX3PSOCYLDDAyNsbbZRfTjotE4soraml+jV07Gd3JLdtuQNnD5rJqehUeOTP0K0auLSO3v2o4fgWRhmMCtwed77OeyGQX6hpsfgtGbzTb7DjbKGxfQh1TS+pTFS24aDwL2fmCoW3tEdVrfucvh4lwbWYHBHhGdkYDwIzm56uAPzVy59mznNDbV5HHNPwKywGpdHV05abEyAeyxP6KvZ+s+42PKP2EP5fZnpVhuB5LQOQOSA0u2f8jU/gv+Sjq+oy7pvvdP+SPOTuLPxGfmCoWvtDq9d9zl3rxPTuFfwY/Ub8lpnDmS5t9DwQHnjbaMNr6kNFgJNB7Asit7Rn6HpvutPuLD3IfyP+pay4H5/U9d95Bt4/8AiVR5t/I1Zdx7Rnd6R7nT/vMl25LDonUbnOjaXF3Ei61I8EcLV9pLvfiRnejhjIK45AGtkY19hyOoPyWbdRxUO00Oq52iz/i2vudVFtRJ/Zs1PmN87WX55Tq4e7RTTqPoF2lC1tYf8rPdujv+L/2Rejia6ohDhmsSQ0mzTa3G2vP4rxa7W9xJtddF7Eara48En1ccsnG2E0tTFG1tPHGIiSBGS5x0tbVoU1anUqLG4z9PvbOzlKScnnsX5OrdY+pZWZTE9kTgA7MLC+q90KcqaaZV1a9pXdSM6aawsPP+zC3lRBuIzhosO4bDqxt1SufaM6fRvcofHxZ2bttkhXid0ryAHENA5WJA+SvQpxdNJo5a7vK8Lyc4yaabXwW4mmzu7iOiM8zndq5zHWvy7psveyoxwioqs6tdTm8tteJTFZ/DPs+YWZQ9pE7rVfdavcz0RsfhsP0SF3Zsvk42WsfnpX297AxFOyoYLMlFnW4B7R+o+Sz7uGJbXWdhoF1t0XRfGPDuf78TL3N4i1rpIHWH2gfn+qs289qHcYus23RXTa4S3r7/AFNLi8QxSuJAu2SUBn4Uel9PFwJXyj6UnU+CJNSfQUKdouXpS72XVh9AyGNrGNAAAHBWDFI5tVsNDWHOdJPHn7wvMoxlxRLRr1aLzTk13FfYruzqY7mJ2cdR+yrytIPhuNehr9zDdUSl9H9PwROtw6SE2lyh33Q6593Ee1VKtJQ55Ojsb+V0s9G4rr5HClZI9wZHmLjwAJ9/QdV4hGUniJPdVqFCHSVcfTL7iwNnMFcxvZsBmlJu8t1APgXHRrQPG3PxWrSpqnHBwd9dyuqrqPcuS6kS5lLBQM+kVb2mQDut5NP9N+J5Zj8OfqUlFZZDRozqzUKay2RCF0mIz/SpwRC0+hjI0Pg633Ry8TqoYJze3L4fk0LmpC1pu2pPMn6z/wDyuzrJbguF9u7M4ehadfB7vAeLRz8Tp4qcykb/AB3GoqSIySuAAGjb6uPgF5lJRWWTUaE601Cmstlb4BQuxKodXVIvEHWiYeBI52+62wFuZHTWCnHpJdJL4Gte1VZ0vM6T3/5vrfV/fyWBQ0/aSXP1Iz75P/z8z0VkxDT7z8eFPSmNp9JKC0dG8z+nvUNepsQ7zT0m084uFnhHeyA7rtnRVVPayAmGAtdrwdJxYOtrZiPVvxVW1p5e0+Ru69eunTVGPGXHu/ZPd5O0/wBEh7OM+mkBA/pbwJ/316K1Xq9HHtMLS7B3Vbf6q4/j4lNYdh8lU82Nm370jjYedzoAq1KgmtuobOoarKnLze1W9bsrfjsSJzhuwtL34hURmq7O7RfNa40Nr94ag6FWvQacEYObmMo3NRNpPi88U+HYYkO7OYua1x7l9TzPU9Oi+RoQi8o91tUuKtNwk+Ly/wAdi8S0sB2ehpWBrGi/MqYzjcICot9f8en/AA3fmCz7z1kdd5O+xn3/AGNVuhlyVdQ+18sZdbxswFT2zxSyZesx27/Z69k0202PT1GeaQ53cWs+y3wAHTxVVSdSa2jp6lGNhaT6Bb0vi+1mZjeDSQ0UE0smZ8j9GjQAZTwCmu0lFJGJoFSdStUnN5eOPxPm7FwGJtJNhkA18bu0Xq0foPvIvKCMncRwv8fuzu3mUDosQlJHdks9p8bix9xBVa5jio+029HrqpaRxxjuJVucxSJkL4HPa1wdcAkC46XV2jWjKPHecvqOnVaFaTUW4t7mvAm2IbV0kL2sdM1z3ODQ1hzkX5kN4DqV7dWCeMkFPT7icHPZwks5e7xNRvOma/DJi0gi8eo/Eao7r2b/ALzLWhe+x7n/AOWUXFCZJoWA2zPt/wBp4qpbwU20+o6HWLmdtCFSHKXzWHuNx6fDqnm2Rh9jm/sV5zKjMnlGhqNt2P5xf9+Zd+yO0kdbCHNNniwc2+oK0oTU1lHEXVrUtqjpzX7XWiPVGMw1k89BVsAc2ZzYzwu37J15/uFHGam5QlyLtxaytqdK4ot4kuPUyDbbbGOoQJA7NE52UeIOpHyVW4oqHpRN3RtSqXLdOrvaWc9feYOy9XJL21C03EkRIHg4ElvvIXujFzpOJBqVaFvqFKr2b+7h4GmgGSaMuFiyUXB4ixsVFby2am8vaxR6a0bhvxv+H+j0vQTB0THA6FoPwWmcMee9vsRY+tqZQQWZ7AjW+Vobp5kLKmukqtLrO+tpK1sYupu2Y/vBMtg6J8eCVTnixfDKfe1x/VaNRYptdhyFjNzvacnzmn9SsJfsfiR/mCz7b2iOr1v3Ofw8S8Ntz/cx9WL8zVdufZs5vRPfI/HwKbwz+Zp/xh+VyrWfrPuNnyj9hD+X2Z6ai+qPILQOQOaA0u2f8jU/gv8Ako6vqMu6b73T/kjzk7iz8Rn5gqFr7Q6vXfc5d68T07hf8GP1B8lpnDmuw7aaGaWSJpHckyA3uHGwLreR0XiE1LOORaubWVCMHLjJZx1byk9uT/eFT+KfkFl1vaM7nTfdafcWFuQ/kT6y1lwPz+p6772QbeP/AIlUebfyNWXce0Z3eke50/7zJzuSbajcDxD9QtOLzFHDV4uNWUXxy/Ehu9TFGTVz8rgWRMDCeVxcu16E29izrh7dTCO00in5vZqVTdnf8DWbMYHJUYfU1DWk2kD2ix1aDbTrl1VmrSfQpLkY1jfxeoyqS4Tyvx4GHgVW2Gpildwa7XyPFVbeqoS38GbWr2Mrqktj1o8O3rRfUe0FAYxJ29OGkX+u2/uve60OlhjOTkFYXTls9HLPcxge0NJUl3YOHddluW5c3Vt+I6r7Cop8D5dWlS2aVTi1n/ZUG88/3lP5R/kas659ozs9G9yh8fFkq3G/wp/xHfmctGn6i7jjL33mp/J+JZVa0mN4HEscPgV6lwIaTxOLfWjy5WtOQi2ot8CLrKoe0R32p77WpjqZ6N2Pmb9EgbmGbs75b62vxt4ahaueR+f7MtnaxuOG3eD/AEqilYBd7RnZ6zdR79R7VHWhtwaLumXPm9zGT4Pc+5lB0Ve6ElzXZO65pPgCLFZ9KclmK5nZX1vSns1anCm8/D/eC091uFhxdU27oAbH5BacYqKSRwletKtUlUlxbLJXohPjuCAoPavG8QEz4aid4sTYN9G0jkQG2uPes2s6qeJM7bTKdhUgpUorPNPe18/EjUeW4zXy372UgOtzsSCL+arrGd5rVFNxag8PkWPs1X4LCzXtcx49qeJ65SAR56LRp1qMVhbjjbvTtRq1Nqotp/D6GyxTedTxMLKSK+mhsGtHsCTuoLhvPVvoNxN/9nor5sj+EYZVYlKKipD5GX7rLWa7wzE2aG9OJ8LcflOnKb26nyPt3d0bWDt7T4y59yZPBh8MIzVczGj/AJbXWFvA/af5AAdCrTaXEw4QlN4iss02Nbz4IhkpWZyBYHg0W4WA5f7sq07qEeG82rXQrirvqeivr8iBGWrxWoDS4k8XH7EbebjyHQc1VW3Xlv4G5PzbSqGY+s/m3+C3cJow2NkNOLRsaG9pxaABxH33Hppc6+C0ksLCOKnOU5OUuL3mZiuM09BF33AZRo2/ecfH2nmeZXyU1FZZJQt6leexTWX/AHiUZtTjz62d0ruHBrfAcgsurUdSR3VhZxs6Oy3v4t/3ki79iMGFJRxR/bIzv9d2p93D2LTpw2IpHE3lw7ivKo+b+nIqnbGjrKytlLaaoe0OLW+ieBlGn1iABw8VSrQqTqZS3HSadcWltaKMppSe99e/u6kZNFs1iphdDHTMgieLODi25HUkucPZZSSjXmsPCKtKtpVvNThtSkue/wDRrsY2KrKKL6RI5jQ0gdx5zC+mhsFBO3lCO1k07fV6F1VVFQe/rx38Ca7ocWkkjfG9xflcbFxuddeJ1V23eaaOb1iCheTUVhbvBFjqYzAgKY3yVQdWRxj/AC4hfzcSfkB71nXbzPB2fk/TcbZy65eBw3IQF9RUS/Z+r00AafjdXKEdmmkc5qlZVbucl14+RlbXbCTxvLqSMSRk6N4ZegsDoopWqbyng0qPlFVjDZqQ2n15x89xi4PsZXVDC2dgjHIkkkW4AX4DyXvzeLWGVXrVdVFOCUUv8VwfeYFNsJiDaloa1oa0gh5BOo4HovNO2jF5e893euVq0diC2U+PPJZ+M7JCqpWxzOvM3UP5gqadOM1hmba3lW2ntU3+yqcV2Cr4nENiEg5EEj9Cqvma6zcj5STS309/f+jJ2f3dV0jwZbQM52GtvMqenQjDeuJm3urV7pbL3R6l9ya7V7HzPhbFFJK9gA9HcZLjmdLk+ZSpR2+LPlnqLtV6EFnr35IRBsBiTXhwa0WNxYG49/NeI2yi8plqtrk60dipTTXxJ3iuykldTt7duSpY0APtYnztxupKlKM1hlK01CrazcqfB8uREcK2NxSmlzxHJrxZxI9twfcvEbdR9Vst19ZddYqUov5m52l2OqZ3CribkqdC8DS5AAuPA6L7OgpS2k8M8W2rzpUuhnFSh1M0eJYLilWGtmEr3N+rm+qOtgBc9V5dvtevLJ7jrCopq3pKGe9kq3cbvPoTjPO7PO7n4KwkorCMmrVnVk5zeWzltzu/7dxnp7NlOrhycf3UNS3jPfwZo2Wr1raOx60ep/ZkRdHi8cf0c9uI7ZcrbajwzZb2XnoZ4w57ix/ylpGW3G3W137s92DjgO7Ceola+pHZwtIIZ4+fipKdGNPgUb3Ua12/TeF1IsTavZt76cQwPkawMymJlg13raX9l19qU9vdk82d75s9pQTfW87u4rN27vEL6Mba+lwb/NQq1inlM0KmvVKkXCcE0+8m+M7O1VTRRxyF4ewD0bbBriODnaXNvNS1KW3ubKVlqDtW5Qgm3zedy6kQmHd/iTXBwa0WNwQDcfFRxtlF5TLtXXJ1Y7E6aa+Jc+z7pjE0VAs8ABWTDbyzZofCObbYRJUwlsckjdCCxhADwfvaX5KOpT21jJcs7zzaW0oJvrfLuKndu8xC+jG25cb/ADUKtIrgzTl5QVZLEoJmx/8AiWKFuUmUi1rdq63u8F683X/yZGtaknlUo/Iytl9hq2OQue50LQO7k4g8zdwOpXuNJRjsplavqMq9ZVakE8LGHnHeavEd31c57jGy4JJu+5J6kqLzSPWXl5Q1ksbC+pKNgcHxCjcWyN9E7iANAfHxupoU9jdky7u7Vw9rYUX1rmdu3+wj6iQz04HaOtnBJsSBbx00UdS3jN5LdnrNa3gqeE4r+8SH0eCYtT5o2NlYx3Hs3EX/AO1eY28ksKW4nqazSqS25UE5db/0c6HdfU1Lx2/oob3LeJdz1J4qWnRjDeuJSvNTr3K2ZPEepFx4Ng8VNCIY2gMAt56KUziu9sN27y90tIBqSSzqfBVp20JPK3G3a67Xox2ZraS6+PzIS7YrES7K2nAPibn9AvCs453ssVPKOo44hBJ9+fsWJsVsDLTsc+aZ4nLe6W2GT1QQR8Fa2Uo4W4w+nlKr0tT0nzzz+RGsd2CrXzPdGC/MSS6Q3c4+OllXdrFvLZrw1+rCKioJJd5t9hsBxGik7zfRu+s0DTz11upadPY5lC8vlc73TSfWs5LTZwF+NlKUCoNutgZhK+WkZna9xcW34E6m2h0uqs7VN5TwdBb6/Up01CcNrG7OcfPcc9h9la9sgfIBFyLiSXFv3bngOilp0lDfzM681CpcrZeFFclwLb0a3U6Aak9OKlKKTbwjzZj9K2qrDHTD0UtQbeoDc2tyJ+BVKhBSqOa4HT6tcTpWlO3k/SaWe5HobAcObTwRxNFsrR71dOXNggCA0e0Wy8FY20jRfxXxpPieozlB7UXhldYturlbcwSXHgdfmoJW1N9hqUdbu6e5va7/AM8SN1WxVaz/ACw7yB/9qJ2a5M0I+Ukv8qf1/Rit2frGkEQm4Nx5+1q+K0knlSPcvKGlOLjKk8Pt/RlT1uIsHpJnRt/rkt7ha59gXqSnH1qhHb1Les8UrTPx3eBpqmdzyczy/Xib69bFUpSbe95Olo0oU4rZio9x0rySklwDawUrMjaWF3C7je7iObgTYlWqdzsLGDDu9EjcVHUdR7+vfjuM+u3l1kgysyxD+kf+rj2JK7k+CPNLyeoReZycvoRKsrJJXF0jy9x5kqvKTk8tmzRoU6MdmnHCM7ZSi7atpozwdM0n1WnO74NK90I5qIq6nV6O0qPsx89x6Oc4DibLWPz8xZ8UgZ9eaNvm8D9UyfVFvgjhjWJspoXzPOjQT5nkF8lJRWWe6VOVWahHiylce26mq4HwStbYvDmuGhAF9CFnVLlzi4tHY2mjRtq0asZZwt/fjkSLcsw+ldyJPw0/RXLdYpo53WJ7V7P4L5JFrKYzDCxmv+jwvmyOkyNvlbxK8zlsrJPbUemqqnnGebPO2MCrrql4a0uqJXd4gaRjgB5gWCqU6EpS25nQXeq0qFLza15LGfHHb2l37v8AZduH0zY/tkd4q6cwSdAEAQBAEAQBAEAQBAEAQBAEAQBAEAQBAEAQBAEAQBAEAQBAEAQBAEAQBAEAQBAEAQBAVFvD26keZaOJhiYHFr3u0c63EAfZafHmFQr1224I67StKp04xuKjy+K6l+/AwNzeE/SJ3VTh6Nndj9h4+03Kt0obEEjntQuXcXEqnLgu5f3JdikKQQBAEAQHwhAanaHCPpEeVrnsP9Dyy/nltcL40nxJKdSVN5j4J+JXNZuulcSWvNz4nMfeVC7am+RoR1m8isKf0X4MB+6+q5P+C+ea0yRa7eda+R1ndlV/e+C+ea0z7/z132fIHdlV/e+Cea0x/wA9d9a+QG7Kr+98E81pj/nrvs+Rwqd2tW0XBB6WXx2kHwJKflBcxfpJP6Gmkw6soniTI5jm3s9t9Lgg+WhKhdvUpvahvNKnq1peR6K4Wznr4fP8mJUYxPJ9eZ7v9SglVm+LNWnY2sFmEF4nCieXSxguJvIziSftBfINuSz1nq4jGNCeFj0X4E03qbTCeX6PG70UZOYg6F3P/f7qzdVcvYRiaFY7EfOanPh3c2Q7DMFqKnWJnd8bL7C0yk5M+XPlCoylGlHPU8/XGPuXbu+2eNHAGu+seKupY3I5eUnJuT4slS+nk4vaCCDwKAwMOwSCAl0cYDnG5NtUBsUAQBAEAQBAEAQBAEAQBAEAQBAEAQBAEAQBAEAQBAEAQBAEAQBAEAQBAEAQBAEAQBAEAQEQ2x2Chrzmc4sfwJGlxwsbcV5cIt5aJo3FaMHCMmk+WXj5G52ZwGOihbDENAvRCbZAEAQBAEAQBAEAQBAEAQBAdFVRskFntDh1CArfbHdyCDLTd12pLeRUFagp7+Zq6fqtS1ey98Orq7irntdG+xBa9ruB5EG6zWnGWHxR2sJ069PajvjJGZguGPrJwwXN3XcepN1btqWXtyOf1y+VOPm1Pq39i5L+8j0DgGDspomsaBoNSrxyps0AQBAEAQBAEAQBAEAQBAEAQBAEAQBAEAQBAEAQBAEAQBAEAQBAEAQBAEAQBAEAQBAEAQBAEAQBAEAQBAEAQBAEAQBAEAQBAEAQBAEAKArjeTsZ2o7enaO1HEcMw/dQVqCqd5q6bqcrRtPfF8u3l+zK3YbNGni7SRvpHeKmjFRWEZ1WrKrNzlxZPV9IwgCAIAgCAIAgCAIAgCAIAgCAIAgCAIAgCAIAgCAIAgCAIAgCAIAgCAIAgCAIAgCAIAgCAIAgCAIAgCAIAgCAIAgCAIAgCAIAgCAIAgCA65/qlAfKb6oQHagCAIAgCAIAgCAIAgCAIAgCAIAgCAIAgCAIAgCAIAgCAIAgCAIAgCAIAgCAIAgCAIAgCAIAgCAIAgCAIAgCA//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3558" name="Picture 6" descr="http://jacksonliberty.theshoreconference.com/pics/Jackson%20Liberty%20Lions.bmp"/>
          <p:cNvPicPr>
            <a:picLocks noChangeAspect="1" noChangeArrowheads="1"/>
          </p:cNvPicPr>
          <p:nvPr/>
        </p:nvPicPr>
        <p:blipFill>
          <a:blip r:embed="rId2"/>
          <a:srcRect/>
          <a:stretch>
            <a:fillRect/>
          </a:stretch>
        </p:blipFill>
        <p:spPr bwMode="auto">
          <a:xfrm>
            <a:off x="1371600" y="838200"/>
            <a:ext cx="6743700" cy="1276350"/>
          </a:xfrm>
          <a:prstGeom prst="rect">
            <a:avLst/>
          </a:prstGeom>
          <a:noFill/>
        </p:spPr>
      </p:pic>
    </p:spTree>
    <p:extLst>
      <p:ext uri="{BB962C8B-B14F-4D97-AF65-F5344CB8AC3E}">
        <p14:creationId xmlns:p14="http://schemas.microsoft.com/office/powerpoint/2010/main" val="42577068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5488</TotalTime>
  <Words>1493</Words>
  <Application>Microsoft Office PowerPoint</Application>
  <PresentationFormat>On-screen Show (4:3)</PresentationFormat>
  <Paragraphs>399</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Georgia</vt:lpstr>
      <vt:lpstr>Trebuchet MS</vt:lpstr>
      <vt:lpstr>Wingdings</vt:lpstr>
      <vt:lpstr>Wingdings 2</vt:lpstr>
      <vt:lpstr>Urban</vt:lpstr>
      <vt:lpstr>WELCOME</vt:lpstr>
      <vt:lpstr>Class Description </vt:lpstr>
      <vt:lpstr>CP Grading Policy and Homework </vt:lpstr>
      <vt:lpstr>Rules- Expectations- Policies</vt:lpstr>
      <vt:lpstr>New Bell Schedule </vt:lpstr>
      <vt:lpstr>Common Lunch </vt:lpstr>
      <vt:lpstr>Mrs. OConnor's Office Hours </vt:lpstr>
      <vt:lpstr>PowerPoint Presentation</vt:lpstr>
      <vt:lpstr>WELCOME</vt:lpstr>
      <vt:lpstr>Class Description </vt:lpstr>
      <vt:lpstr>Honors Grading Policy and Homework </vt:lpstr>
      <vt:lpstr>Rules- Expectations- Policies</vt:lpstr>
      <vt:lpstr>New Bell Schedule </vt:lpstr>
      <vt:lpstr>Common Lunch </vt:lpstr>
      <vt:lpstr>Mrs. OConnor's Office Hours </vt:lpstr>
      <vt:lpstr>PowerPoint Presentation</vt:lpstr>
      <vt:lpstr>WELCOME</vt:lpstr>
      <vt:lpstr>Class Description </vt:lpstr>
      <vt:lpstr>APUSH Grading Policy and Homework </vt:lpstr>
      <vt:lpstr>APUSH Exam Information</vt:lpstr>
      <vt:lpstr>New Bell Schedule </vt:lpstr>
      <vt:lpstr>Common Lunch </vt:lpstr>
      <vt:lpstr>Mrs. OConnor's Office Hours </vt:lpstr>
      <vt:lpstr>PowerPoint Presentation</vt:lpstr>
      <vt:lpstr>WELCOME</vt:lpstr>
      <vt:lpstr>Class Description </vt:lpstr>
      <vt:lpstr>Man’s Grading Policy and Homework </vt:lpstr>
      <vt:lpstr>Rules- Expectations- Policies</vt:lpstr>
      <vt:lpstr>New Bell Schedule </vt:lpstr>
      <vt:lpstr>Common Lunch </vt:lpstr>
      <vt:lpstr>Mrs. OConnor's Office Hours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admin</dc:creator>
  <cp:lastModifiedBy>O'Connor, Jennifer L.</cp:lastModifiedBy>
  <cp:revision>48</cp:revision>
  <dcterms:created xsi:type="dcterms:W3CDTF">2014-09-03T01:01:48Z</dcterms:created>
  <dcterms:modified xsi:type="dcterms:W3CDTF">2022-09-23T01:32:34Z</dcterms:modified>
</cp:coreProperties>
</file>